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51"/>
  </p:notesMasterIdLst>
  <p:sldIdLst>
    <p:sldId id="306" r:id="rId3"/>
    <p:sldId id="257" r:id="rId4"/>
    <p:sldId id="258" r:id="rId5"/>
    <p:sldId id="259" r:id="rId6"/>
    <p:sldId id="260" r:id="rId7"/>
    <p:sldId id="304" r:id="rId8"/>
    <p:sldId id="262" r:id="rId9"/>
    <p:sldId id="263" r:id="rId10"/>
    <p:sldId id="264" r:id="rId11"/>
    <p:sldId id="265" r:id="rId12"/>
    <p:sldId id="266" r:id="rId13"/>
    <p:sldId id="267" r:id="rId14"/>
    <p:sldId id="268" r:id="rId15"/>
    <p:sldId id="303"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305" r:id="rId39"/>
    <p:sldId id="292" r:id="rId40"/>
    <p:sldId id="293" r:id="rId41"/>
    <p:sldId id="294" r:id="rId42"/>
    <p:sldId id="295" r:id="rId43"/>
    <p:sldId id="296" r:id="rId44"/>
    <p:sldId id="297" r:id="rId45"/>
    <p:sldId id="298" r:id="rId46"/>
    <p:sldId id="299" r:id="rId47"/>
    <p:sldId id="300" r:id="rId48"/>
    <p:sldId id="301" r:id="rId49"/>
    <p:sldId id="302" r:id="rId50"/>
  </p:sldIdLst>
  <p:sldSz cx="10080625" cy="7559675"/>
  <p:notesSz cx="7772400" cy="100584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848" y="-3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sldImg"/>
          </p:nvPr>
        </p:nvSpPr>
        <p:spPr bwMode="auto">
          <a:xfrm>
            <a:off x="1138238" y="763588"/>
            <a:ext cx="5494337"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3074" name="Rectangle 2"/>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a:p>
        </p:txBody>
      </p:sp>
      <p:sp>
        <p:nvSpPr>
          <p:cNvPr id="3075" name="Rectangle 3"/>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723900" algn="l"/>
                <a:tab pos="1447800" algn="l"/>
                <a:tab pos="2171700" algn="l"/>
                <a:tab pos="2895600" algn="l"/>
              </a:tabLst>
              <a:defRPr sz="1400">
                <a:solidFill>
                  <a:srgbClr val="000000"/>
                </a:solidFill>
                <a:latin typeface="Times New Roman" charset="0"/>
                <a:cs typeface="Arial Unicode MS" charset="0"/>
              </a:defRPr>
            </a:lvl1pPr>
          </a:lstStyle>
          <a:p>
            <a:endParaRPr lang="en-US"/>
          </a:p>
        </p:txBody>
      </p:sp>
      <p:sp>
        <p:nvSpPr>
          <p:cNvPr id="3076" name="Rectangle 4"/>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723900" algn="l"/>
                <a:tab pos="1447800" algn="l"/>
                <a:tab pos="2171700" algn="l"/>
                <a:tab pos="2895600" algn="l"/>
              </a:tabLst>
              <a:defRPr sz="1400">
                <a:solidFill>
                  <a:srgbClr val="000000"/>
                </a:solidFill>
                <a:latin typeface="Times New Roman" charset="0"/>
                <a:cs typeface="Arial Unicode MS" charset="0"/>
              </a:defRPr>
            </a:lvl1pPr>
          </a:lstStyle>
          <a:p>
            <a:endParaRPr lang="en-US"/>
          </a:p>
        </p:txBody>
      </p:sp>
      <p:sp>
        <p:nvSpPr>
          <p:cNvPr id="3077" name="Rectangle 5"/>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tabLst>
                <a:tab pos="723900" algn="l"/>
                <a:tab pos="1447800" algn="l"/>
                <a:tab pos="2171700" algn="l"/>
                <a:tab pos="2895600" algn="l"/>
              </a:tabLst>
              <a:defRPr sz="1400">
                <a:solidFill>
                  <a:srgbClr val="000000"/>
                </a:solidFill>
                <a:latin typeface="Times New Roman" charset="0"/>
                <a:cs typeface="Arial Unicode MS" charset="0"/>
              </a:defRPr>
            </a:lvl1pPr>
          </a:lstStyle>
          <a:p>
            <a:endParaRPr lang="en-US"/>
          </a:p>
        </p:txBody>
      </p:sp>
      <p:sp>
        <p:nvSpPr>
          <p:cNvPr id="3078" name="Rectangle 6"/>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lgn="r">
              <a:tabLst>
                <a:tab pos="723900" algn="l"/>
                <a:tab pos="1447800" algn="l"/>
                <a:tab pos="2171700" algn="l"/>
                <a:tab pos="2895600" algn="l"/>
              </a:tabLst>
              <a:defRPr sz="1400">
                <a:solidFill>
                  <a:srgbClr val="000000"/>
                </a:solidFill>
                <a:latin typeface="Times New Roman" charset="0"/>
                <a:cs typeface="Arial Unicode MS" charset="0"/>
              </a:defRPr>
            </a:lvl1pPr>
          </a:lstStyle>
          <a:p>
            <a:fld id="{BB50E344-AE85-3049-A389-DFFDC6D3577B}" type="slidenum">
              <a:rPr lang="en-US"/>
              <a:pPr/>
              <a:t>‹#›</a:t>
            </a:fld>
            <a:endParaRPr lang="en-US"/>
          </a:p>
        </p:txBody>
      </p:sp>
    </p:spTree>
    <p:extLst>
      <p:ext uri="{BB962C8B-B14F-4D97-AF65-F5344CB8AC3E}">
        <p14:creationId xmlns:p14="http://schemas.microsoft.com/office/powerpoint/2010/main" val="259983491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E34EE61-4722-AB42-8E12-A8B0BF1C652A}" type="slidenum">
              <a:rPr lang="en-US"/>
              <a:pPr/>
              <a:t>2</a:t>
            </a:fld>
            <a:endParaRPr lang="en-US"/>
          </a:p>
        </p:txBody>
      </p:sp>
      <p:sp>
        <p:nvSpPr>
          <p:cNvPr id="5324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325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D442CE0-D5FF-A84A-AE5B-6907FBE9687B}" type="slidenum">
              <a:rPr lang="en-US"/>
              <a:pPr/>
              <a:t>12</a:t>
            </a:fld>
            <a:endParaRPr lang="en-US"/>
          </a:p>
        </p:txBody>
      </p:sp>
      <p:sp>
        <p:nvSpPr>
          <p:cNvPr id="6348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349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8DDC5B2-EB74-7E4F-8C10-FC1CA835192D}" type="slidenum">
              <a:rPr lang="en-US"/>
              <a:pPr/>
              <a:t>13</a:t>
            </a:fld>
            <a:endParaRPr lang="en-US"/>
          </a:p>
        </p:txBody>
      </p:sp>
      <p:sp>
        <p:nvSpPr>
          <p:cNvPr id="6451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451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A0DDD0D-BE18-0E43-B596-5E1B40C6B8C4}" type="slidenum">
              <a:rPr lang="en-US"/>
              <a:pPr/>
              <a:t>14</a:t>
            </a:fld>
            <a:endParaRPr lang="en-US"/>
          </a:p>
        </p:txBody>
      </p:sp>
      <p:sp>
        <p:nvSpPr>
          <p:cNvPr id="6246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246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No trauma, no recent infections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17EDC85-BA8F-CE49-B539-03DD35A3E83D}" type="slidenum">
              <a:rPr lang="en-US"/>
              <a:pPr/>
              <a:t>15</a:t>
            </a:fld>
            <a:endParaRPr lang="en-US"/>
          </a:p>
        </p:txBody>
      </p:sp>
      <p:sp>
        <p:nvSpPr>
          <p:cNvPr id="6553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553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E0F2334-2C9C-BF48-915F-57D54803A278}" type="slidenum">
              <a:rPr lang="en-US"/>
              <a:pPr/>
              <a:t>16</a:t>
            </a:fld>
            <a:endParaRPr lang="en-US"/>
          </a:p>
        </p:txBody>
      </p:sp>
      <p:sp>
        <p:nvSpPr>
          <p:cNvPr id="6656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CA8AE3-AF9F-0441-8B4A-5CCF21272669}" type="slidenum">
              <a:rPr lang="en-US"/>
              <a:pPr/>
              <a:t>17</a:t>
            </a:fld>
            <a:endParaRPr lang="en-US"/>
          </a:p>
        </p:txBody>
      </p:sp>
      <p:sp>
        <p:nvSpPr>
          <p:cNvPr id="6758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758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78A686-8193-8547-97DF-4FEFF097649E}" type="slidenum">
              <a:rPr lang="en-US"/>
              <a:pPr/>
              <a:t>18</a:t>
            </a:fld>
            <a:endParaRPr lang="en-US"/>
          </a:p>
        </p:txBody>
      </p:sp>
      <p:sp>
        <p:nvSpPr>
          <p:cNvPr id="6860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861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No trauma, no recent infections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A14C0E5-2E39-254C-B009-10D63F34A194}" type="slidenum">
              <a:rPr lang="en-US"/>
              <a:pPr/>
              <a:t>19</a:t>
            </a:fld>
            <a:endParaRPr lang="en-US"/>
          </a:p>
        </p:txBody>
      </p:sp>
      <p:sp>
        <p:nvSpPr>
          <p:cNvPr id="6963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963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Review of systems addresses differential diagnosis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1917701-9ACE-8144-B81A-BBB8B8D1BBC1}" type="slidenum">
              <a:rPr lang="en-US"/>
              <a:pPr/>
              <a:t>20</a:t>
            </a:fld>
            <a:endParaRPr lang="en-US"/>
          </a:p>
        </p:txBody>
      </p:sp>
      <p:sp>
        <p:nvSpPr>
          <p:cNvPr id="7065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065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8C25D15-4DDD-A34A-855B-BE7C4E680B4E}" type="slidenum">
              <a:rPr lang="en-US"/>
              <a:pPr/>
              <a:t>21</a:t>
            </a:fld>
            <a:endParaRPr lang="en-US"/>
          </a:p>
        </p:txBody>
      </p:sp>
      <p:sp>
        <p:nvSpPr>
          <p:cNvPr id="7168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168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No trauma, no recent infections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CDA131-1428-3048-A197-E29F82E9FDC8}" type="slidenum">
              <a:rPr lang="en-US"/>
              <a:pPr/>
              <a:t>3</a:t>
            </a:fld>
            <a:endParaRPr lang="en-US"/>
          </a:p>
        </p:txBody>
      </p:sp>
      <p:sp>
        <p:nvSpPr>
          <p:cNvPr id="5427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D06550F-BC9B-D840-87E3-6A63AB7A2115}" type="slidenum">
              <a:rPr lang="en-US"/>
              <a:pPr/>
              <a:t>22</a:t>
            </a:fld>
            <a:endParaRPr lang="en-US"/>
          </a:p>
        </p:txBody>
      </p:sp>
      <p:sp>
        <p:nvSpPr>
          <p:cNvPr id="7270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270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1A13E38-2FED-984F-868D-311662360753}" type="slidenum">
              <a:rPr lang="en-US"/>
              <a:pPr/>
              <a:t>24</a:t>
            </a:fld>
            <a:endParaRPr lang="en-US"/>
          </a:p>
        </p:txBody>
      </p:sp>
      <p:sp>
        <p:nvSpPr>
          <p:cNvPr id="7475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475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514F5D7-C4B0-854B-91DB-0B27C44E9DE0}" type="slidenum">
              <a:rPr lang="en-US"/>
              <a:pPr/>
              <a:t>25</a:t>
            </a:fld>
            <a:endParaRPr lang="en-US"/>
          </a:p>
        </p:txBody>
      </p:sp>
      <p:sp>
        <p:nvSpPr>
          <p:cNvPr id="7577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577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6CD2264-7C5D-0B4B-A69F-006FD2906729}" type="slidenum">
              <a:rPr lang="en-US"/>
              <a:pPr/>
              <a:t>26</a:t>
            </a:fld>
            <a:endParaRPr lang="en-US"/>
          </a:p>
        </p:txBody>
      </p:sp>
      <p:sp>
        <p:nvSpPr>
          <p:cNvPr id="7680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680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10% have bruit over the temporal bone</a:t>
            </a:r>
          </a:p>
          <a:p>
            <a:pPr marL="215900" indent="-214313" eaLnBrk="1">
              <a:lnSpc>
                <a:spcPct val="93000"/>
              </a:lnSpc>
              <a:spcBef>
                <a:spcPct val="0"/>
              </a:spcBef>
            </a:pPr>
            <a:r>
              <a:rPr lang="en-US" sz="2600">
                <a:latin typeface="Arial" charset="0"/>
                <a:cs typeface="Arial Unicode MS" charset="0"/>
              </a:rPr>
              <a:t>Dynamic tonometry present more often—watch the mires move on the goldmann tonometry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9F700D5-7BBF-C54A-99FC-4E17E9D7AD83}" type="slidenum">
              <a:rPr lang="en-US"/>
              <a:pPr/>
              <a:t>27</a:t>
            </a:fld>
            <a:endParaRPr lang="en-US"/>
          </a:p>
        </p:txBody>
      </p:sp>
      <p:sp>
        <p:nvSpPr>
          <p:cNvPr id="7782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782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CCF: Diffuse enlargement of muscles with characteristically enlarged SOV</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427FF6E-9750-324D-B9A4-3A28020DB4E5}" type="slidenum">
              <a:rPr lang="en-US"/>
              <a:pPr/>
              <a:t>28</a:t>
            </a:fld>
            <a:endParaRPr lang="en-US"/>
          </a:p>
        </p:txBody>
      </p:sp>
      <p:sp>
        <p:nvSpPr>
          <p:cNvPr id="7884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885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978CC3D-2C23-3049-BE5E-32949FD18839}" type="slidenum">
              <a:rPr lang="en-US"/>
              <a:pPr/>
              <a:t>29</a:t>
            </a:fld>
            <a:endParaRPr lang="en-US"/>
          </a:p>
        </p:txBody>
      </p:sp>
      <p:sp>
        <p:nvSpPr>
          <p:cNvPr id="7987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987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176B667-6002-E940-9F8E-066DE8297ED0}" type="slidenum">
              <a:rPr lang="en-US"/>
              <a:pPr/>
              <a:t>30</a:t>
            </a:fld>
            <a:endParaRPr lang="en-US"/>
          </a:p>
        </p:txBody>
      </p:sp>
      <p:sp>
        <p:nvSpPr>
          <p:cNvPr id="8089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089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0B4BEE1-73B1-FB4D-9242-F0DD4AE6D039}" type="slidenum">
              <a:rPr lang="en-US"/>
              <a:pPr/>
              <a:t>31</a:t>
            </a:fld>
            <a:endParaRPr lang="en-US"/>
          </a:p>
        </p:txBody>
      </p:sp>
      <p:sp>
        <p:nvSpPr>
          <p:cNvPr id="8192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192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4B52265-1F38-9846-9451-B9E879D4D2C4}" type="slidenum">
              <a:rPr lang="en-US"/>
              <a:pPr/>
              <a:t>32</a:t>
            </a:fld>
            <a:endParaRPr lang="en-US"/>
          </a:p>
        </p:txBody>
      </p:sp>
      <p:sp>
        <p:nvSpPr>
          <p:cNvPr id="8294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294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8321BE1-CB5B-6E48-A8BA-98D45228DB63}" type="slidenum">
              <a:rPr lang="en-US"/>
              <a:pPr/>
              <a:t>4</a:t>
            </a:fld>
            <a:endParaRPr lang="en-US"/>
          </a:p>
        </p:txBody>
      </p:sp>
      <p:sp>
        <p:nvSpPr>
          <p:cNvPr id="5529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529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D4B3128-CEBD-024B-B9EC-B5285D18E9FB}" type="slidenum">
              <a:rPr lang="en-US"/>
              <a:pPr/>
              <a:t>33</a:t>
            </a:fld>
            <a:endParaRPr lang="en-US"/>
          </a:p>
        </p:txBody>
      </p:sp>
      <p:sp>
        <p:nvSpPr>
          <p:cNvPr id="8396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397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514DB94-075F-3A47-8083-FD30D884EC84}" type="slidenum">
              <a:rPr lang="en-US"/>
              <a:pPr/>
              <a:t>34</a:t>
            </a:fld>
            <a:endParaRPr lang="en-US"/>
          </a:p>
        </p:txBody>
      </p:sp>
      <p:sp>
        <p:nvSpPr>
          <p:cNvPr id="8499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499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Lisch nodules 95% by age 20</a:t>
            </a:r>
          </a:p>
          <a:p>
            <a:pPr marL="215900" indent="-214313" eaLnBrk="1">
              <a:lnSpc>
                <a:spcPct val="93000"/>
              </a:lnSpc>
              <a:spcBef>
                <a:spcPct val="0"/>
              </a:spcBef>
            </a:pPr>
            <a:endParaRPr lang="en-US" sz="2600">
              <a:latin typeface="Arial" charset="0"/>
              <a:cs typeface="Arial Unicode MS" charset="0"/>
            </a:endParaRPr>
          </a:p>
          <a:p>
            <a:pPr marL="215900" indent="-214313" eaLnBrk="1">
              <a:lnSpc>
                <a:spcPct val="93000"/>
              </a:lnSpc>
              <a:spcBef>
                <a:spcPct val="0"/>
              </a:spcBef>
            </a:pPr>
            <a:r>
              <a:rPr lang="en-US" sz="2600">
                <a:latin typeface="Arial" charset="0"/>
                <a:cs typeface="Arial Unicode MS" charset="0"/>
              </a:rPr>
              <a:t>Absence of greater sphenoid wing-pulsatile exophthalmos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94A326D-1814-DF4D-8C18-2E6450EAC562}" type="slidenum">
              <a:rPr lang="en-US"/>
              <a:pPr/>
              <a:t>35</a:t>
            </a:fld>
            <a:endParaRPr lang="en-US"/>
          </a:p>
        </p:txBody>
      </p:sp>
      <p:sp>
        <p:nvSpPr>
          <p:cNvPr id="8601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601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A 50 year-old woman with type 1 neurofibromatosis had multiple Lisch's nodules on the iris. Unlike the yellow lesions seen in Europeans, the Lisch's nodules in Asian patients tend to be brow or dark due to the presence of melanin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4696435-C40A-954F-A1D3-76BACC297330}" type="slidenum">
              <a:rPr lang="en-US"/>
              <a:pPr/>
              <a:t>36</a:t>
            </a:fld>
            <a:endParaRPr lang="en-US"/>
          </a:p>
        </p:txBody>
      </p:sp>
      <p:sp>
        <p:nvSpPr>
          <p:cNvPr id="8704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704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4696435-C40A-954F-A1D3-76BACC297330}" type="slidenum">
              <a:rPr lang="en-US"/>
              <a:pPr/>
              <a:t>37</a:t>
            </a:fld>
            <a:endParaRPr lang="en-US"/>
          </a:p>
        </p:txBody>
      </p:sp>
      <p:sp>
        <p:nvSpPr>
          <p:cNvPr id="8704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704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D38CFDD-202B-9D49-B976-5BB90E7CB92B}" type="slidenum">
              <a:rPr lang="en-US"/>
              <a:pPr/>
              <a:t>38</a:t>
            </a:fld>
            <a:endParaRPr lang="en-US"/>
          </a:p>
        </p:txBody>
      </p:sp>
      <p:sp>
        <p:nvSpPr>
          <p:cNvPr id="8908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909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DEA97D7-C866-C54F-8828-E597DCD916FF}" type="slidenum">
              <a:rPr lang="en-US"/>
              <a:pPr/>
              <a:t>39</a:t>
            </a:fld>
            <a:endParaRPr lang="en-US"/>
          </a:p>
        </p:txBody>
      </p:sp>
      <p:sp>
        <p:nvSpPr>
          <p:cNvPr id="9011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011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510F7F-5D19-5E4B-A4FE-21008DAC71A8}" type="slidenum">
              <a:rPr lang="en-US"/>
              <a:pPr/>
              <a:t>40</a:t>
            </a:fld>
            <a:endParaRPr lang="en-US"/>
          </a:p>
        </p:txBody>
      </p:sp>
      <p:sp>
        <p:nvSpPr>
          <p:cNvPr id="9113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113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No trauma, no recent infections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FE9A5C3-40A3-994D-815D-2E5F551C1E03}" type="slidenum">
              <a:rPr lang="en-US"/>
              <a:pPr/>
              <a:t>41</a:t>
            </a:fld>
            <a:endParaRPr lang="en-US"/>
          </a:p>
        </p:txBody>
      </p:sp>
      <p:sp>
        <p:nvSpPr>
          <p:cNvPr id="9216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216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No trauma, no recent infections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9FCDCAB-5C43-A947-852D-13058BB013E2}" type="slidenum">
              <a:rPr lang="en-US"/>
              <a:pPr/>
              <a:t>42</a:t>
            </a:fld>
            <a:endParaRPr lang="en-US"/>
          </a:p>
        </p:txBody>
      </p:sp>
      <p:sp>
        <p:nvSpPr>
          <p:cNvPr id="9318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318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B85E75A-A03D-4A4B-97FD-7D7F50E3A96E}" type="slidenum">
              <a:rPr lang="en-US"/>
              <a:pPr/>
              <a:t>5</a:t>
            </a:fld>
            <a:endParaRPr lang="en-US"/>
          </a:p>
        </p:txBody>
      </p:sp>
      <p:sp>
        <p:nvSpPr>
          <p:cNvPr id="5632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632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8708350-26F5-8E42-A494-68B46E147A9F}" type="slidenum">
              <a:rPr lang="en-US"/>
              <a:pPr/>
              <a:t>43</a:t>
            </a:fld>
            <a:endParaRPr lang="en-US"/>
          </a:p>
        </p:txBody>
      </p:sp>
      <p:sp>
        <p:nvSpPr>
          <p:cNvPr id="9420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36A6BA1-23AD-FA41-8AB9-E9C53E4FF254}" type="slidenum">
              <a:rPr lang="en-US"/>
              <a:pPr/>
              <a:t>44</a:t>
            </a:fld>
            <a:endParaRPr lang="en-US"/>
          </a:p>
        </p:txBody>
      </p:sp>
      <p:sp>
        <p:nvSpPr>
          <p:cNvPr id="9523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523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CAACEA5-9421-B948-B219-38AFFCAEF5F2}" type="slidenum">
              <a:rPr lang="en-US"/>
              <a:pPr/>
              <a:t>45</a:t>
            </a:fld>
            <a:endParaRPr lang="en-US"/>
          </a:p>
        </p:txBody>
      </p:sp>
      <p:sp>
        <p:nvSpPr>
          <p:cNvPr id="9625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625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C981133-D182-4847-98BF-4DD12622D7FD}" type="slidenum">
              <a:rPr lang="en-US"/>
              <a:pPr/>
              <a:t>46</a:t>
            </a:fld>
            <a:endParaRPr lang="en-US"/>
          </a:p>
        </p:txBody>
      </p:sp>
      <p:sp>
        <p:nvSpPr>
          <p:cNvPr id="9728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728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36E8647-DBD2-C74D-97DC-3C9310A87B10}" type="slidenum">
              <a:rPr lang="en-US"/>
              <a:pPr/>
              <a:t>47</a:t>
            </a:fld>
            <a:endParaRPr lang="en-US"/>
          </a:p>
        </p:txBody>
      </p:sp>
      <p:sp>
        <p:nvSpPr>
          <p:cNvPr id="9830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830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BEDC781-0CBB-D747-85FD-A71B6E793779}" type="slidenum">
              <a:rPr lang="en-US"/>
              <a:pPr/>
              <a:t>48</a:t>
            </a:fld>
            <a:endParaRPr lang="en-US"/>
          </a:p>
        </p:txBody>
      </p:sp>
      <p:sp>
        <p:nvSpPr>
          <p:cNvPr id="9932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933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6EE40EE-8761-F741-8AF5-59D3A2733164}" type="slidenum">
              <a:rPr lang="en-US"/>
              <a:pPr/>
              <a:t>7</a:t>
            </a:fld>
            <a:endParaRPr lang="en-US"/>
          </a:p>
        </p:txBody>
      </p:sp>
      <p:sp>
        <p:nvSpPr>
          <p:cNvPr id="5836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0A5DFE4-ED4B-004D-A17C-517A4FDD5790}" type="slidenum">
              <a:rPr lang="en-US"/>
              <a:pPr/>
              <a:t>8</a:t>
            </a:fld>
            <a:endParaRPr lang="en-US"/>
          </a:p>
        </p:txBody>
      </p:sp>
      <p:sp>
        <p:nvSpPr>
          <p:cNvPr id="5939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939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BB-tachycardia, CHF propanolol 60-80mg q4hrs</a:t>
            </a:r>
          </a:p>
          <a:p>
            <a:pPr marL="215900" indent="-214313" eaLnBrk="1">
              <a:lnSpc>
                <a:spcPct val="93000"/>
              </a:lnSpc>
              <a:spcBef>
                <a:spcPct val="0"/>
              </a:spcBef>
            </a:pPr>
            <a:r>
              <a:rPr lang="en-US" sz="2600">
                <a:latin typeface="Arial" charset="0"/>
                <a:cs typeface="Arial Unicode MS" charset="0"/>
              </a:rPr>
              <a:t>Acetamenophen-hyperthermia, preferred over salicylates which decrease thyroid protein binding (more FreeT4)</a:t>
            </a:r>
          </a:p>
          <a:p>
            <a:pPr marL="215900" indent="-214313" eaLnBrk="1">
              <a:lnSpc>
                <a:spcPct val="93000"/>
              </a:lnSpc>
              <a:spcBef>
                <a:spcPct val="0"/>
              </a:spcBef>
            </a:pPr>
            <a:r>
              <a:rPr lang="en-US" sz="2600">
                <a:latin typeface="Arial" charset="0"/>
                <a:cs typeface="Arial Unicode MS" charset="0"/>
              </a:rPr>
              <a:t>Hydrocortisone-decreases peripheral T4 to T3 conversion and has vasomotor stability, treats possible adrenal insufficiency</a:t>
            </a:r>
          </a:p>
          <a:p>
            <a:pPr marL="215900" indent="-214313" eaLnBrk="1">
              <a:lnSpc>
                <a:spcPct val="93000"/>
              </a:lnSpc>
              <a:spcBef>
                <a:spcPct val="0"/>
              </a:spcBef>
            </a:pPr>
            <a:r>
              <a:rPr lang="en-US" sz="2600">
                <a:latin typeface="Arial" charset="0"/>
                <a:cs typeface="Arial Unicode MS" charset="0"/>
              </a:rPr>
              <a:t>Antithyroid drug therapies</a:t>
            </a:r>
          </a:p>
          <a:p>
            <a:pPr marL="215900" indent="-214313" eaLnBrk="1">
              <a:lnSpc>
                <a:spcPct val="93000"/>
              </a:lnSpc>
              <a:spcBef>
                <a:spcPct val="0"/>
              </a:spcBef>
            </a:pPr>
            <a:endParaRPr lang="en-US" sz="2600">
              <a:latin typeface="Arial" charset="0"/>
              <a:cs typeface="Arial Unicode M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D7D3DA5-C996-DD49-92A5-E1F1795B1EE1}" type="slidenum">
              <a:rPr lang="en-US"/>
              <a:pPr/>
              <a:t>9</a:t>
            </a:fld>
            <a:endParaRPr lang="en-US"/>
          </a:p>
        </p:txBody>
      </p:sp>
      <p:sp>
        <p:nvSpPr>
          <p:cNvPr id="6041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041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77C54FB-B823-A94D-9D1F-A51689EB99FB}" type="slidenum">
              <a:rPr lang="en-US"/>
              <a:pPr/>
              <a:t>10</a:t>
            </a:fld>
            <a:endParaRPr lang="en-US"/>
          </a:p>
        </p:txBody>
      </p:sp>
      <p:sp>
        <p:nvSpPr>
          <p:cNvPr id="6144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4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No trauma, no recent infections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A0DDD0D-BE18-0E43-B596-5E1B40C6B8C4}" type="slidenum">
              <a:rPr lang="en-US"/>
              <a:pPr/>
              <a:t>11</a:t>
            </a:fld>
            <a:endParaRPr lang="en-US"/>
          </a:p>
        </p:txBody>
      </p:sp>
      <p:sp>
        <p:nvSpPr>
          <p:cNvPr id="6246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246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2932"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15900" indent="-214313" eaLnBrk="1">
              <a:lnSpc>
                <a:spcPct val="93000"/>
              </a:lnSpc>
              <a:spcBef>
                <a:spcPct val="0"/>
              </a:spcBef>
            </a:pPr>
            <a:r>
              <a:rPr lang="en-US" sz="2600">
                <a:latin typeface="Arial" charset="0"/>
                <a:cs typeface="Arial Unicode MS" charset="0"/>
              </a:rPr>
              <a:t>No trauma, no recent infections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43F495-37EC-C243-99D1-6ADA9E213DE3}" type="slidenum">
              <a:rPr lang="en-US"/>
              <a:pPr/>
              <a:t>‹#›</a:t>
            </a:fld>
            <a:endParaRPr lang="en-US"/>
          </a:p>
        </p:txBody>
      </p:sp>
    </p:spTree>
    <p:extLst>
      <p:ext uri="{BB962C8B-B14F-4D97-AF65-F5344CB8AC3E}">
        <p14:creationId xmlns:p14="http://schemas.microsoft.com/office/powerpoint/2010/main" val="1557428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D86A131-0877-E940-9277-21D92F511261}" type="slidenum">
              <a:rPr lang="en-US"/>
              <a:pPr/>
              <a:t>‹#›</a:t>
            </a:fld>
            <a:endParaRPr lang="en-US"/>
          </a:p>
        </p:txBody>
      </p:sp>
    </p:spTree>
    <p:extLst>
      <p:ext uri="{BB962C8B-B14F-4D97-AF65-F5344CB8AC3E}">
        <p14:creationId xmlns:p14="http://schemas.microsoft.com/office/powerpoint/2010/main" val="40610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5"/>
            <a:ext cx="2266950" cy="6454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50037" cy="6454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CF2F82A-3CC1-814A-A4CA-335C9563221F}" type="slidenum">
              <a:rPr lang="en-US"/>
              <a:pPr/>
              <a:t>‹#›</a:t>
            </a:fld>
            <a:endParaRPr lang="en-US"/>
          </a:p>
        </p:txBody>
      </p:sp>
    </p:spTree>
    <p:extLst>
      <p:ext uri="{BB962C8B-B14F-4D97-AF65-F5344CB8AC3E}">
        <p14:creationId xmlns:p14="http://schemas.microsoft.com/office/powerpoint/2010/main" val="2889914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33831BF-41C5-E343-A6F6-104918FAEAB5}" type="slidenum">
              <a:rPr lang="en-US"/>
              <a:pPr/>
              <a:t>‹#›</a:t>
            </a:fld>
            <a:endParaRPr lang="en-US"/>
          </a:p>
        </p:txBody>
      </p:sp>
    </p:spTree>
    <p:extLst>
      <p:ext uri="{BB962C8B-B14F-4D97-AF65-F5344CB8AC3E}">
        <p14:creationId xmlns:p14="http://schemas.microsoft.com/office/powerpoint/2010/main" val="3033012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5DD7543-F23C-6E4D-9651-E86095E3AC54}" type="slidenum">
              <a:rPr lang="en-US"/>
              <a:pPr/>
              <a:t>‹#›</a:t>
            </a:fld>
            <a:endParaRPr lang="en-US"/>
          </a:p>
        </p:txBody>
      </p:sp>
    </p:spTree>
    <p:extLst>
      <p:ext uri="{BB962C8B-B14F-4D97-AF65-F5344CB8AC3E}">
        <p14:creationId xmlns:p14="http://schemas.microsoft.com/office/powerpoint/2010/main" val="3060904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CE1287C-BB0E-4F4D-A259-E1B7D41BA42E}" type="slidenum">
              <a:rPr lang="en-US"/>
              <a:pPr/>
              <a:t>‹#›</a:t>
            </a:fld>
            <a:endParaRPr lang="en-US"/>
          </a:p>
        </p:txBody>
      </p:sp>
    </p:spTree>
    <p:extLst>
      <p:ext uri="{BB962C8B-B14F-4D97-AF65-F5344CB8AC3E}">
        <p14:creationId xmlns:p14="http://schemas.microsoft.com/office/powerpoint/2010/main" val="486297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0725" y="1979613"/>
            <a:ext cx="4349750" cy="4138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2875" y="1979613"/>
            <a:ext cx="4351338" cy="4138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63EDFD7-0FCB-2842-A68D-42C9D053ADCF}" type="slidenum">
              <a:rPr lang="en-US"/>
              <a:pPr/>
              <a:t>‹#›</a:t>
            </a:fld>
            <a:endParaRPr lang="en-US"/>
          </a:p>
        </p:txBody>
      </p:sp>
    </p:spTree>
    <p:extLst>
      <p:ext uri="{BB962C8B-B14F-4D97-AF65-F5344CB8AC3E}">
        <p14:creationId xmlns:p14="http://schemas.microsoft.com/office/powerpoint/2010/main" val="347280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38944CC7-EBEC-3A41-8D23-5C924904FB9F}" type="slidenum">
              <a:rPr lang="en-US"/>
              <a:pPr/>
              <a:t>‹#›</a:t>
            </a:fld>
            <a:endParaRPr lang="en-US"/>
          </a:p>
        </p:txBody>
      </p:sp>
    </p:spTree>
    <p:extLst>
      <p:ext uri="{BB962C8B-B14F-4D97-AF65-F5344CB8AC3E}">
        <p14:creationId xmlns:p14="http://schemas.microsoft.com/office/powerpoint/2010/main" val="501089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ED3FF29-3BA4-3A49-81FD-E63758CC9E14}" type="slidenum">
              <a:rPr lang="en-US"/>
              <a:pPr/>
              <a:t>‹#›</a:t>
            </a:fld>
            <a:endParaRPr lang="en-US"/>
          </a:p>
        </p:txBody>
      </p:sp>
    </p:spTree>
    <p:extLst>
      <p:ext uri="{BB962C8B-B14F-4D97-AF65-F5344CB8AC3E}">
        <p14:creationId xmlns:p14="http://schemas.microsoft.com/office/powerpoint/2010/main" val="1316679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1B4312-2E4F-9E45-92E0-9486F7040D35}" type="slidenum">
              <a:rPr lang="en-US"/>
              <a:pPr/>
              <a:t>‹#›</a:t>
            </a:fld>
            <a:endParaRPr lang="en-US"/>
          </a:p>
        </p:txBody>
      </p:sp>
    </p:spTree>
    <p:extLst>
      <p:ext uri="{BB962C8B-B14F-4D97-AF65-F5344CB8AC3E}">
        <p14:creationId xmlns:p14="http://schemas.microsoft.com/office/powerpoint/2010/main" val="808898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DB92FA8-EFB7-E843-952C-BA00632E85A2}" type="slidenum">
              <a:rPr lang="en-US"/>
              <a:pPr/>
              <a:t>‹#›</a:t>
            </a:fld>
            <a:endParaRPr lang="en-US"/>
          </a:p>
        </p:txBody>
      </p:sp>
    </p:spTree>
    <p:extLst>
      <p:ext uri="{BB962C8B-B14F-4D97-AF65-F5344CB8AC3E}">
        <p14:creationId xmlns:p14="http://schemas.microsoft.com/office/powerpoint/2010/main" val="322822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97C9153-605D-F54E-934A-C192B5A68998}" type="slidenum">
              <a:rPr lang="en-US"/>
              <a:pPr/>
              <a:t>‹#›</a:t>
            </a:fld>
            <a:endParaRPr lang="en-US"/>
          </a:p>
        </p:txBody>
      </p:sp>
    </p:spTree>
    <p:extLst>
      <p:ext uri="{BB962C8B-B14F-4D97-AF65-F5344CB8AC3E}">
        <p14:creationId xmlns:p14="http://schemas.microsoft.com/office/powerpoint/2010/main" val="4057263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F74715E8-60A6-6343-90BD-1D029B500577}" type="slidenum">
              <a:rPr lang="en-US"/>
              <a:pPr/>
              <a:t>‹#›</a:t>
            </a:fld>
            <a:endParaRPr lang="en-US"/>
          </a:p>
        </p:txBody>
      </p:sp>
    </p:spTree>
    <p:extLst>
      <p:ext uri="{BB962C8B-B14F-4D97-AF65-F5344CB8AC3E}">
        <p14:creationId xmlns:p14="http://schemas.microsoft.com/office/powerpoint/2010/main" val="907215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9AA6FC9-289B-8947-8DD4-ACB66C9FB4FF}" type="slidenum">
              <a:rPr lang="en-US"/>
              <a:pPr/>
              <a:t>‹#›</a:t>
            </a:fld>
            <a:endParaRPr lang="en-US"/>
          </a:p>
        </p:txBody>
      </p:sp>
    </p:spTree>
    <p:extLst>
      <p:ext uri="{BB962C8B-B14F-4D97-AF65-F5344CB8AC3E}">
        <p14:creationId xmlns:p14="http://schemas.microsoft.com/office/powerpoint/2010/main" val="3645168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7263" y="301625"/>
            <a:ext cx="2266950" cy="5816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51625" cy="581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FA361E-FA38-AA40-8A75-8FD55ED2B4B1}" type="slidenum">
              <a:rPr lang="en-US"/>
              <a:pPr/>
              <a:t>‹#›</a:t>
            </a:fld>
            <a:endParaRPr lang="en-US"/>
          </a:p>
        </p:txBody>
      </p:sp>
    </p:spTree>
    <p:extLst>
      <p:ext uri="{BB962C8B-B14F-4D97-AF65-F5344CB8AC3E}">
        <p14:creationId xmlns:p14="http://schemas.microsoft.com/office/powerpoint/2010/main" val="1856856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2" descr="C:\Users\Jon micheal\Desktop\Jo-Angkor-Wat.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537" r="1472" b="47211"/>
          <a:stretch/>
        </p:blipFill>
        <p:spPr bwMode="auto">
          <a:xfrm>
            <a:off x="1" y="-75991"/>
            <a:ext cx="10075170" cy="3453516"/>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512094" y="4283816"/>
            <a:ext cx="7056438" cy="1931917"/>
          </a:xfrm>
        </p:spPr>
        <p:txBody>
          <a:bodyPr/>
          <a:lstStyle>
            <a:lvl1pPr marL="0" indent="0" algn="ctr">
              <a:buNone/>
              <a:defRPr>
                <a:solidFill>
                  <a:schemeClr val="tx1">
                    <a:tint val="7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15C143-8F2E-4D4F-9F18-CC8C367DFC2B}" type="datetimeFigureOut">
              <a:rPr lang="en-US" smtClean="0"/>
              <a:t>12/4/14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5AF36-5241-48D5-9E1F-2A51FFA301FB}" type="slidenum">
              <a:rPr lang="en-US" smtClean="0"/>
              <a:t>‹#›</a:t>
            </a:fld>
            <a:endParaRPr lang="en-US"/>
          </a:p>
        </p:txBody>
      </p:sp>
      <p:sp>
        <p:nvSpPr>
          <p:cNvPr id="9" name="Rectangle 8"/>
          <p:cNvSpPr/>
          <p:nvPr userDrawn="1"/>
        </p:nvSpPr>
        <p:spPr>
          <a:xfrm>
            <a:off x="0" y="3335527"/>
            <a:ext cx="10080625" cy="422414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p>
        </p:txBody>
      </p:sp>
      <p:pic>
        <p:nvPicPr>
          <p:cNvPr id="1027" name="Picture 3" descr="C:\Users\Jon micheal\Desktop\document\001A00000085caHIAQ.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44083" y="12478"/>
            <a:ext cx="1113069" cy="750992"/>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40509" y="-75991"/>
            <a:ext cx="1533096" cy="811844"/>
          </a:xfrm>
          <a:prstGeom prst="rect">
            <a:avLst/>
          </a:prstGeom>
          <a:noFill/>
        </p:spPr>
        <p:txBody>
          <a:bodyPr wrap="square" lIns="100794" tIns="50397" rIns="100794" bIns="50397">
            <a:spAutoFit/>
          </a:bodyPr>
          <a:lstStyle/>
          <a:p>
            <a:pPr algn="ctr"/>
            <a:r>
              <a:rPr lang="en-US" sz="49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12</a:t>
            </a:r>
            <a:r>
              <a:rPr lang="en-US" sz="3100" b="1" cap="none" spc="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endParaRPr lang="en-US" sz="13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Rectangle 10"/>
          <p:cNvSpPr/>
          <p:nvPr userDrawn="1"/>
        </p:nvSpPr>
        <p:spPr>
          <a:xfrm>
            <a:off x="-69290" y="610861"/>
            <a:ext cx="3234486" cy="420584"/>
          </a:xfrm>
          <a:prstGeom prst="rect">
            <a:avLst/>
          </a:prstGeom>
          <a:noFill/>
        </p:spPr>
        <p:txBody>
          <a:bodyPr wrap="square" lIns="100794" tIns="50397" rIns="100794" bIns="50397">
            <a:spAutoFit/>
            <a:scene3d>
              <a:camera prst="orthographicFront"/>
              <a:lightRig rig="threePt" dir="t"/>
            </a:scene3d>
            <a:sp3d extrusionH="57150">
              <a:bevelT w="57150" h="38100" prst="artDeco"/>
            </a:sp3d>
          </a:bodyPr>
          <a:lstStyle/>
          <a:p>
            <a:pPr algn="ctr"/>
            <a:r>
              <a:rPr lang="en-US" sz="2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60007" dir="1500000" sy="-30000" kx="800400" algn="bl" rotWithShape="0">
                    <a:prstClr val="black">
                      <a:alpha val="20000"/>
                    </a:prstClr>
                  </a:outerShdw>
                </a:effectLst>
              </a:rPr>
              <a:t>Annual COS Congress</a:t>
            </a:r>
            <a:endParaRPr lang="en-US" sz="2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60007" dir="1500000" sy="-30000" kx="800400" algn="bl" rotWithShape="0">
                  <a:prstClr val="black">
                    <a:alpha val="20000"/>
                  </a:prstClr>
                </a:outerShdw>
              </a:effectLst>
            </a:endParaRPr>
          </a:p>
        </p:txBody>
      </p:sp>
      <p:sp>
        <p:nvSpPr>
          <p:cNvPr id="12" name="Rectangle 11"/>
          <p:cNvSpPr/>
          <p:nvPr userDrawn="1"/>
        </p:nvSpPr>
        <p:spPr>
          <a:xfrm>
            <a:off x="-168011" y="865312"/>
            <a:ext cx="2828643" cy="373193"/>
          </a:xfrm>
          <a:prstGeom prst="rect">
            <a:avLst/>
          </a:prstGeom>
          <a:noFill/>
        </p:spPr>
        <p:txBody>
          <a:bodyPr wrap="square" lIns="100794" tIns="50397" rIns="100794" bIns="50397">
            <a:spAutoFit/>
            <a:scene3d>
              <a:camera prst="orthographicFront"/>
              <a:lightRig rig="threePt" dir="t"/>
            </a:scene3d>
            <a:sp3d extrusionH="57150">
              <a:bevelT w="57150" h="38100" prst="artDeco"/>
            </a:sp3d>
          </a:bodyPr>
          <a:lstStyle/>
          <a:p>
            <a:pPr algn="ctr"/>
            <a:r>
              <a:rPr lang="en-US" sz="1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60007" dir="1500000" sy="-30000" kx="800400" algn="bl" rotWithShape="0">
                    <a:prstClr val="black">
                      <a:alpha val="20000"/>
                    </a:prstClr>
                  </a:outerShdw>
                </a:effectLst>
              </a:rPr>
              <a:t>5-6 December 2014</a:t>
            </a:r>
            <a:endParaRPr lang="en-US" sz="1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60007" dir="1500000" sy="-30000" kx="800400" algn="bl" rotWithShape="0">
                  <a:prstClr val="black">
                    <a:alpha val="20000"/>
                  </a:prstClr>
                </a:outerShdw>
              </a:effectLst>
            </a:endParaRPr>
          </a:p>
        </p:txBody>
      </p:sp>
      <p:sp>
        <p:nvSpPr>
          <p:cNvPr id="18" name="Trapezoid 17"/>
          <p:cNvSpPr/>
          <p:nvPr userDrawn="1"/>
        </p:nvSpPr>
        <p:spPr>
          <a:xfrm>
            <a:off x="1091" y="3275199"/>
            <a:ext cx="10080625" cy="83996"/>
          </a:xfrm>
          <a:prstGeom prst="trapezoi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p>
        </p:txBody>
      </p:sp>
    </p:spTree>
    <p:extLst>
      <p:ext uri="{BB962C8B-B14F-4D97-AF65-F5344CB8AC3E}">
        <p14:creationId xmlns:p14="http://schemas.microsoft.com/office/powerpoint/2010/main" val="1044523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0"/>
                                        <p:tgtEl>
                                          <p:spTgt spid="1027"/>
                                        </p:tgtEl>
                                      </p:cBhvr>
                                    </p:animEffect>
                                    <p:anim calcmode="lin" valueType="num">
                                      <p:cBhvr>
                                        <p:cTn id="8" dur="5000" fill="hold"/>
                                        <p:tgtEl>
                                          <p:spTgt spid="1027"/>
                                        </p:tgtEl>
                                        <p:attrNameLst>
                                          <p:attrName>ppt_w</p:attrName>
                                        </p:attrNameLst>
                                      </p:cBhvr>
                                      <p:tavLst>
                                        <p:tav tm="0" fmla="#ppt_w*sin(2.5*pi*$)">
                                          <p:val>
                                            <p:fltVal val="0"/>
                                          </p:val>
                                        </p:tav>
                                        <p:tav tm="100000">
                                          <p:val>
                                            <p:fltVal val="1"/>
                                          </p:val>
                                        </p:tav>
                                      </p:tavLst>
                                    </p:anim>
                                    <p:anim calcmode="lin" valueType="num">
                                      <p:cBhvr>
                                        <p:cTn id="9" dur="5000" fill="hold"/>
                                        <p:tgtEl>
                                          <p:spTgt spid="102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900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0"/>
                                        <p:tgtEl>
                                          <p:spTgt spid="1027"/>
                                        </p:tgtEl>
                                      </p:cBhvr>
                                    </p:animEffect>
                                    <p:anim calcmode="lin" valueType="num">
                                      <p:cBhvr>
                                        <p:cTn id="13" dur="5000" fill="hold"/>
                                        <p:tgtEl>
                                          <p:spTgt spid="1027"/>
                                        </p:tgtEl>
                                        <p:attrNameLst>
                                          <p:attrName>ppt_w</p:attrName>
                                        </p:attrNameLst>
                                      </p:cBhvr>
                                      <p:tavLst>
                                        <p:tav tm="0" fmla="#ppt_w*sin(2.5*pi*$)">
                                          <p:val>
                                            <p:fltVal val="0"/>
                                          </p:val>
                                        </p:tav>
                                        <p:tav tm="100000">
                                          <p:val>
                                            <p:fltVal val="1"/>
                                          </p:val>
                                        </p:tav>
                                      </p:tavLst>
                                    </p:anim>
                                    <p:anim calcmode="lin" valueType="num">
                                      <p:cBhvr>
                                        <p:cTn id="14" dur="5000" fill="hold"/>
                                        <p:tgtEl>
                                          <p:spTgt spid="1027"/>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1980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0"/>
                                        <p:tgtEl>
                                          <p:spTgt spid="1027"/>
                                        </p:tgtEl>
                                      </p:cBhvr>
                                    </p:animEffect>
                                    <p:anim calcmode="lin" valueType="num">
                                      <p:cBhvr>
                                        <p:cTn id="18" dur="5000" fill="hold"/>
                                        <p:tgtEl>
                                          <p:spTgt spid="1027"/>
                                        </p:tgtEl>
                                        <p:attrNameLst>
                                          <p:attrName>ppt_w</p:attrName>
                                        </p:attrNameLst>
                                      </p:cBhvr>
                                      <p:tavLst>
                                        <p:tav tm="0" fmla="#ppt_w*sin(2.5*pi*$)">
                                          <p:val>
                                            <p:fltVal val="0"/>
                                          </p:val>
                                        </p:tav>
                                        <p:tav tm="100000">
                                          <p:val>
                                            <p:fltVal val="1"/>
                                          </p:val>
                                        </p:tav>
                                      </p:tavLst>
                                    </p:anim>
                                    <p:anim calcmode="lin" valueType="num">
                                      <p:cBhvr>
                                        <p:cTn id="19" dur="5000" fill="hold"/>
                                        <p:tgtEl>
                                          <p:spTgt spid="10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46BDB01-B7E5-F541-B471-8D67C4470846}" type="slidenum">
              <a:rPr lang="en-US"/>
              <a:pPr/>
              <a:t>‹#›</a:t>
            </a:fld>
            <a:endParaRPr lang="en-US"/>
          </a:p>
        </p:txBody>
      </p:sp>
    </p:spTree>
    <p:extLst>
      <p:ext uri="{BB962C8B-B14F-4D97-AF65-F5344CB8AC3E}">
        <p14:creationId xmlns:p14="http://schemas.microsoft.com/office/powerpoint/2010/main" val="421752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338" y="1768475"/>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75E2363-C77D-E04B-9D71-792AC6017ACF}" type="slidenum">
              <a:rPr lang="en-US"/>
              <a:pPr/>
              <a:t>‹#›</a:t>
            </a:fld>
            <a:endParaRPr lang="en-US"/>
          </a:p>
        </p:txBody>
      </p:sp>
    </p:spTree>
    <p:extLst>
      <p:ext uri="{BB962C8B-B14F-4D97-AF65-F5344CB8AC3E}">
        <p14:creationId xmlns:p14="http://schemas.microsoft.com/office/powerpoint/2010/main" val="2049585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546231F7-6410-2949-86ED-65B42FD25A16}" type="slidenum">
              <a:rPr lang="en-US"/>
              <a:pPr/>
              <a:t>‹#›</a:t>
            </a:fld>
            <a:endParaRPr lang="en-US"/>
          </a:p>
        </p:txBody>
      </p:sp>
    </p:spTree>
    <p:extLst>
      <p:ext uri="{BB962C8B-B14F-4D97-AF65-F5344CB8AC3E}">
        <p14:creationId xmlns:p14="http://schemas.microsoft.com/office/powerpoint/2010/main" val="170546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5521DBD-3E40-1D49-BFCE-B113C2F69B64}" type="slidenum">
              <a:rPr lang="en-US"/>
              <a:pPr/>
              <a:t>‹#›</a:t>
            </a:fld>
            <a:endParaRPr lang="en-US"/>
          </a:p>
        </p:txBody>
      </p:sp>
    </p:spTree>
    <p:extLst>
      <p:ext uri="{BB962C8B-B14F-4D97-AF65-F5344CB8AC3E}">
        <p14:creationId xmlns:p14="http://schemas.microsoft.com/office/powerpoint/2010/main" val="230574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E578AA84-A977-1B44-B6AE-4E80F5C1EAFB}" type="slidenum">
              <a:rPr lang="en-US"/>
              <a:pPr/>
              <a:t>‹#›</a:t>
            </a:fld>
            <a:endParaRPr lang="en-US"/>
          </a:p>
        </p:txBody>
      </p:sp>
    </p:spTree>
    <p:extLst>
      <p:ext uri="{BB962C8B-B14F-4D97-AF65-F5344CB8AC3E}">
        <p14:creationId xmlns:p14="http://schemas.microsoft.com/office/powerpoint/2010/main" val="2081840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C336F33-4C89-3841-A641-CB713F6FE425}" type="slidenum">
              <a:rPr lang="en-US"/>
              <a:pPr/>
              <a:t>‹#›</a:t>
            </a:fld>
            <a:endParaRPr lang="en-US"/>
          </a:p>
        </p:txBody>
      </p:sp>
    </p:spTree>
    <p:extLst>
      <p:ext uri="{BB962C8B-B14F-4D97-AF65-F5344CB8AC3E}">
        <p14:creationId xmlns:p14="http://schemas.microsoft.com/office/powerpoint/2010/main" val="1622329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C4CDE33-B5FD-3C44-A11D-C3E3E0DD700C}" type="slidenum">
              <a:rPr lang="en-US"/>
              <a:pPr/>
              <a:t>‹#›</a:t>
            </a:fld>
            <a:endParaRPr lang="en-US"/>
          </a:p>
        </p:txBody>
      </p:sp>
    </p:spTree>
    <p:extLst>
      <p:ext uri="{BB962C8B-B14F-4D97-AF65-F5344CB8AC3E}">
        <p14:creationId xmlns:p14="http://schemas.microsoft.com/office/powerpoint/2010/main" val="26223129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6938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503238" y="1768475"/>
            <a:ext cx="9069387" cy="498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224"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50323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723900" algn="l"/>
                <a:tab pos="1447800" algn="l"/>
                <a:tab pos="2171700" algn="l"/>
              </a:tabLst>
              <a:defRPr sz="1400">
                <a:solidFill>
                  <a:srgbClr val="000000"/>
                </a:solidFill>
                <a:latin typeface="Times New Roman" charset="0"/>
                <a:cs typeface="Arial Unicode MS" charset="0"/>
              </a:defRPr>
            </a:lvl1pPr>
          </a:lstStyle>
          <a:p>
            <a:endParaRPr lang="en-US"/>
          </a:p>
        </p:txBody>
      </p:sp>
      <p:sp>
        <p:nvSpPr>
          <p:cNvPr id="1028" name="Rectangle 4"/>
          <p:cNvSpPr>
            <a:spLocks noGrp="1" noChangeArrowheads="1"/>
          </p:cNvSpPr>
          <p:nvPr>
            <p:ph type="ftr"/>
          </p:nvPr>
        </p:nvSpPr>
        <p:spPr bwMode="auto">
          <a:xfrm>
            <a:off x="3448050"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a:tabLst>
                <a:tab pos="723900" algn="l"/>
                <a:tab pos="1447800" algn="l"/>
                <a:tab pos="2171700" algn="l"/>
                <a:tab pos="2895600" algn="l"/>
              </a:tabLst>
              <a:defRPr sz="1400">
                <a:solidFill>
                  <a:srgbClr val="000000"/>
                </a:solidFill>
                <a:latin typeface="Times New Roman" charset="0"/>
                <a:cs typeface="Arial Unicode MS" charset="0"/>
              </a:defRPr>
            </a:lvl1pPr>
          </a:lstStyle>
          <a:p>
            <a:endParaRPr lang="en-US"/>
          </a:p>
        </p:txBody>
      </p:sp>
      <p:sp>
        <p:nvSpPr>
          <p:cNvPr id="1029" name="Rectangle 5"/>
          <p:cNvSpPr>
            <a:spLocks noGrp="1" noChangeArrowheads="1"/>
          </p:cNvSpPr>
          <p:nvPr>
            <p:ph type="sldNum"/>
          </p:nvPr>
        </p:nvSpPr>
        <p:spPr bwMode="auto">
          <a:xfrm>
            <a:off x="722788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723900" algn="l"/>
                <a:tab pos="1447800" algn="l"/>
                <a:tab pos="2171700" algn="l"/>
              </a:tabLst>
              <a:defRPr sz="1400">
                <a:solidFill>
                  <a:srgbClr val="000000"/>
                </a:solidFill>
                <a:latin typeface="Times New Roman" charset="0"/>
                <a:cs typeface="Arial Unicode MS" charset="0"/>
              </a:defRPr>
            </a:lvl1pPr>
          </a:lstStyle>
          <a:p>
            <a:fld id="{AEF30E5F-7F99-7449-8040-9458D2ACB9F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9pPr>
    </p:titleStyle>
    <p:bodyStyle>
      <a:lvl1pPr marL="342900" indent="-342900" algn="l" defTabSz="457200" rtl="0" fontAlgn="base" hangingPunct="0">
        <a:lnSpc>
          <a:spcPct val="93000"/>
        </a:lnSpc>
        <a:spcBef>
          <a:spcPct val="0"/>
        </a:spcBef>
        <a:spcAft>
          <a:spcPts val="1413"/>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03238" y="301625"/>
            <a:ext cx="906938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50" name="Rectangle 2"/>
          <p:cNvSpPr>
            <a:spLocks noGrp="1" noChangeArrowheads="1"/>
          </p:cNvSpPr>
          <p:nvPr>
            <p:ph type="body" idx="1"/>
          </p:nvPr>
        </p:nvSpPr>
        <p:spPr bwMode="auto">
          <a:xfrm>
            <a:off x="720725" y="1979613"/>
            <a:ext cx="8853488" cy="4138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224"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51" name="Rectangle 3"/>
          <p:cNvSpPr>
            <a:spLocks noGrp="1" noChangeArrowheads="1"/>
          </p:cNvSpPr>
          <p:nvPr>
            <p:ph type="dt"/>
          </p:nvPr>
        </p:nvSpPr>
        <p:spPr bwMode="auto">
          <a:xfrm>
            <a:off x="612775" y="656272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723900" algn="l"/>
                <a:tab pos="1447800" algn="l"/>
                <a:tab pos="2171700" algn="l"/>
              </a:tabLst>
              <a:defRPr sz="1400">
                <a:solidFill>
                  <a:srgbClr val="000000"/>
                </a:solidFill>
                <a:latin typeface="Times New Roman" charset="0"/>
                <a:cs typeface="+mn-cs"/>
              </a:defRPr>
            </a:lvl1pPr>
          </a:lstStyle>
          <a:p>
            <a:endParaRPr lang="en-US"/>
          </a:p>
        </p:txBody>
      </p:sp>
      <p:sp>
        <p:nvSpPr>
          <p:cNvPr id="2052" name="Rectangle 4"/>
          <p:cNvSpPr>
            <a:spLocks noGrp="1" noChangeArrowheads="1"/>
          </p:cNvSpPr>
          <p:nvPr>
            <p:ph type="ftr"/>
          </p:nvPr>
        </p:nvSpPr>
        <p:spPr bwMode="auto">
          <a:xfrm>
            <a:off x="3556000" y="656272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a:tabLst>
                <a:tab pos="723900" algn="l"/>
                <a:tab pos="1447800" algn="l"/>
                <a:tab pos="2171700" algn="l"/>
                <a:tab pos="2895600" algn="l"/>
              </a:tabLst>
              <a:defRPr sz="1400">
                <a:solidFill>
                  <a:srgbClr val="000000"/>
                </a:solidFill>
                <a:latin typeface="Times New Roman" charset="0"/>
                <a:cs typeface="+mn-cs"/>
              </a:defRPr>
            </a:lvl1pPr>
          </a:lstStyle>
          <a:p>
            <a:endParaRPr lang="en-US"/>
          </a:p>
        </p:txBody>
      </p:sp>
      <p:sp>
        <p:nvSpPr>
          <p:cNvPr id="2053" name="Rectangle 5"/>
          <p:cNvSpPr>
            <a:spLocks noGrp="1" noChangeArrowheads="1"/>
          </p:cNvSpPr>
          <p:nvPr>
            <p:ph type="sldNum"/>
          </p:nvPr>
        </p:nvSpPr>
        <p:spPr bwMode="auto">
          <a:xfrm>
            <a:off x="7335838" y="656272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723900" algn="l"/>
                <a:tab pos="1447800" algn="l"/>
                <a:tab pos="2171700" algn="l"/>
              </a:tabLst>
              <a:defRPr sz="1400">
                <a:solidFill>
                  <a:srgbClr val="000000"/>
                </a:solidFill>
                <a:latin typeface="Times New Roman" charset="0"/>
                <a:cs typeface="+mn-cs"/>
              </a:defRPr>
            </a:lvl1pPr>
          </a:lstStyle>
          <a:p>
            <a:fld id="{D1BFD48E-043F-F84E-A1BE-38A80AFD2CE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fontAlgn="base" hangingPunct="0">
        <a:lnSpc>
          <a:spcPct val="93000"/>
        </a:lnSpc>
        <a:spcBef>
          <a:spcPct val="0"/>
        </a:spcBef>
        <a:spcAft>
          <a:spcPct val="0"/>
        </a:spcAft>
        <a:buClr>
          <a:srgbClr val="000000"/>
        </a:buClr>
        <a:buSzPct val="100000"/>
        <a:buFont typeface="Times New Roman" charset="0"/>
        <a:defRPr sz="4100">
          <a:solidFill>
            <a:srgbClr val="280099"/>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100">
          <a:solidFill>
            <a:srgbClr val="280099"/>
          </a:solidFill>
          <a:latin typeface="Arial" charset="0"/>
          <a:ea typeface="ＭＳ Ｐゴシック" charset="0"/>
          <a:cs typeface="Arial Unicode MS"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100">
          <a:solidFill>
            <a:srgbClr val="280099"/>
          </a:solidFill>
          <a:latin typeface="Arial" charset="0"/>
          <a:ea typeface="ＭＳ Ｐゴシック" charset="0"/>
          <a:cs typeface="Arial Unicode MS"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100">
          <a:solidFill>
            <a:srgbClr val="280099"/>
          </a:solidFill>
          <a:latin typeface="Arial" charset="0"/>
          <a:ea typeface="ＭＳ Ｐゴシック" charset="0"/>
          <a:cs typeface="Arial Unicode MS"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100">
          <a:solidFill>
            <a:srgbClr val="280099"/>
          </a:solidFill>
          <a:latin typeface="Arial" charset="0"/>
          <a:ea typeface="ＭＳ Ｐゴシック" charset="0"/>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100">
          <a:solidFill>
            <a:srgbClr val="280099"/>
          </a:solidFill>
          <a:latin typeface="Arial" charset="0"/>
          <a:ea typeface="ＭＳ Ｐゴシック"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100">
          <a:solidFill>
            <a:srgbClr val="280099"/>
          </a:solidFill>
          <a:latin typeface="Arial" charset="0"/>
          <a:ea typeface="ＭＳ Ｐゴシック"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100">
          <a:solidFill>
            <a:srgbClr val="280099"/>
          </a:solidFill>
          <a:latin typeface="Arial" charset="0"/>
          <a:ea typeface="ＭＳ Ｐゴシック"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100">
          <a:solidFill>
            <a:srgbClr val="280099"/>
          </a:solidFill>
          <a:latin typeface="Arial" charset="0"/>
          <a:ea typeface="ＭＳ Ｐゴシック" charset="0"/>
          <a:cs typeface="Arial Unicode MS" charset="0"/>
        </a:defRPr>
      </a:lvl9pPr>
    </p:titleStyle>
    <p:bodyStyle>
      <a:lvl1pPr marL="342900" indent="-342900" algn="l" defTabSz="457200" rtl="0" fontAlgn="base" hangingPunct="0">
        <a:lnSpc>
          <a:spcPct val="93000"/>
        </a:lnSpc>
        <a:spcBef>
          <a:spcPct val="0"/>
        </a:spcBef>
        <a:spcAft>
          <a:spcPts val="1425"/>
        </a:spcAft>
        <a:buClr>
          <a:srgbClr val="000000"/>
        </a:buClr>
        <a:buSzPct val="100000"/>
        <a:buFont typeface="Times New Roman" charset="0"/>
        <a:defRPr sz="3200">
          <a:solidFill>
            <a:srgbClr val="00008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charset="0"/>
        <a:defRPr sz="2800">
          <a:solidFill>
            <a:srgbClr val="000000"/>
          </a:solidFill>
          <a:latin typeface="+mn-lt"/>
          <a:ea typeface="SimSun" charset="0"/>
          <a:cs typeface="SimSun" charset="0"/>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charset="0"/>
        <a:defRPr sz="2400">
          <a:solidFill>
            <a:srgbClr val="000000"/>
          </a:solidFill>
          <a:latin typeface="+mn-lt"/>
          <a:ea typeface="SimSun" charset="0"/>
          <a:cs typeface="SimSun" charset="0"/>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SimSun" charset="0"/>
          <a:cs typeface="SimSun" charset="0"/>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SimSun" charset="0"/>
          <a:cs typeface="SimSun" charset="0"/>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SimSun" charset="0"/>
          <a:cs typeface="SimSun" charset="0"/>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SimSun" charset="0"/>
          <a:cs typeface="SimSun" charset="0"/>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SimSun" charset="0"/>
          <a:cs typeface="SimSun" charset="0"/>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SimSun" charset="0"/>
          <a:cs typeface="SimSu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2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2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28.jpeg"/></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g"/><Relationship Id="rId1" Type="http://schemas.openxmlformats.org/officeDocument/2006/relationships/slideLayout" Target="../slideLayouts/slideLayout18.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18.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56047" y="3226207"/>
            <a:ext cx="8568531" cy="1620430"/>
          </a:xfrm>
        </p:spPr>
        <p:txBody>
          <a:bodyPr/>
          <a:lstStyle/>
          <a:p>
            <a:r>
              <a:rPr lang="en-US" sz="4400" dirty="0">
                <a:cs typeface="Arial Unicode MS" charset="0"/>
              </a:rPr>
              <a:t>History and Physical Exam</a:t>
            </a:r>
            <a:br>
              <a:rPr lang="en-US" sz="4400" dirty="0">
                <a:cs typeface="Arial Unicode MS" charset="0"/>
              </a:rPr>
            </a:br>
            <a:r>
              <a:rPr lang="en-US" sz="4400" dirty="0">
                <a:cs typeface="Arial Unicode MS" charset="0"/>
              </a:rPr>
              <a:t>In Ophthalmic Disease</a:t>
            </a:r>
            <a:endParaRPr lang="en-US" sz="4400" dirty="0">
              <a:cs typeface="Arial Unicode MS" charset="0"/>
            </a:endParaRPr>
          </a:p>
        </p:txBody>
      </p:sp>
      <p:sp>
        <p:nvSpPr>
          <p:cNvPr id="4" name="Subtitle 3"/>
          <p:cNvSpPr>
            <a:spLocks noGrp="1"/>
          </p:cNvSpPr>
          <p:nvPr>
            <p:ph type="subTitle" idx="1"/>
          </p:nvPr>
        </p:nvSpPr>
        <p:spPr/>
        <p:txBody>
          <a:bodyPr/>
          <a:lstStyle/>
          <a:p>
            <a:endParaRPr lang="en-US" dirty="0" smtClean="0"/>
          </a:p>
          <a:p>
            <a:r>
              <a:rPr lang="en-US" dirty="0" err="1">
                <a:solidFill>
                  <a:srgbClr val="280099"/>
                </a:solidFill>
                <a:cs typeface="Arial Unicode MS" charset="0"/>
              </a:rPr>
              <a:t>Heidrun</a:t>
            </a:r>
            <a:r>
              <a:rPr lang="en-US" dirty="0">
                <a:solidFill>
                  <a:srgbClr val="280099"/>
                </a:solidFill>
                <a:cs typeface="Arial Unicode MS" charset="0"/>
              </a:rPr>
              <a:t> </a:t>
            </a:r>
            <a:r>
              <a:rPr lang="en-US" dirty="0" err="1">
                <a:solidFill>
                  <a:srgbClr val="280099"/>
                </a:solidFill>
                <a:cs typeface="Arial Unicode MS" charset="0"/>
              </a:rPr>
              <a:t>Gollogly</a:t>
            </a:r>
            <a:r>
              <a:rPr lang="en-US" dirty="0">
                <a:solidFill>
                  <a:srgbClr val="280099"/>
                </a:solidFill>
                <a:cs typeface="Arial Unicode MS" charset="0"/>
              </a:rPr>
              <a:t>, M.D</a:t>
            </a:r>
            <a:r>
              <a:rPr lang="en-US" dirty="0" smtClean="0">
                <a:solidFill>
                  <a:srgbClr val="280099"/>
                </a:solidFill>
                <a:cs typeface="Arial Unicode MS" charset="0"/>
              </a:rPr>
              <a:t>.</a:t>
            </a:r>
            <a:endParaRPr lang="en-US" dirty="0">
              <a:solidFill>
                <a:srgbClr val="280099"/>
              </a:solidFill>
              <a:cs typeface="Arial Unicode MS" charset="0"/>
            </a:endParaRPr>
          </a:p>
          <a:p>
            <a:r>
              <a:rPr lang="en-US" dirty="0">
                <a:solidFill>
                  <a:srgbClr val="280099"/>
                </a:solidFill>
                <a:cs typeface="Arial Unicode MS" charset="0"/>
              </a:rPr>
              <a:t>Children's Surgical Centre</a:t>
            </a:r>
          </a:p>
          <a:p>
            <a:endParaRPr lang="en-US" dirty="0"/>
          </a:p>
        </p:txBody>
      </p:sp>
      <p:sp>
        <p:nvSpPr>
          <p:cNvPr id="5" name="TextBox 4"/>
          <p:cNvSpPr txBox="1"/>
          <p:nvPr/>
        </p:nvSpPr>
        <p:spPr>
          <a:xfrm>
            <a:off x="8240712" y="7056437"/>
            <a:ext cx="1698489" cy="353174"/>
          </a:xfrm>
          <a:prstGeom prst="rect">
            <a:avLst/>
          </a:prstGeom>
          <a:noFill/>
        </p:spPr>
        <p:txBody>
          <a:bodyPr wrap="none" rtlCol="0">
            <a:spAutoFit/>
          </a:bodyPr>
          <a:lstStyle/>
          <a:p>
            <a:r>
              <a:rPr lang="en-US" dirty="0" smtClean="0"/>
              <a:t>No disclosures</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600" y="6294437"/>
            <a:ext cx="4621213" cy="114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926442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History</a:t>
            </a:r>
          </a:p>
        </p:txBody>
      </p:sp>
      <p:sp>
        <p:nvSpPr>
          <p:cNvPr id="13314" name="Rectangle 2"/>
          <p:cNvSpPr>
            <a:spLocks noGrp="1" noChangeArrowheads="1"/>
          </p:cNvSpPr>
          <p:nvPr>
            <p:ph type="body" idx="1"/>
          </p:nvPr>
        </p:nvSpPr>
        <p:spPr>
          <a:xfrm>
            <a:off x="720725" y="1979613"/>
            <a:ext cx="4321175" cy="4714875"/>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b="1" dirty="0"/>
              <a:t>Chief Complaint/HPI </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dirty="0"/>
              <a:t>Ocular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dirty="0"/>
              <a:t>Medical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dirty="0"/>
              <a:t>Current medications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dirty="0"/>
              <a:t>Current allergies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dirty="0"/>
              <a:t>Family/social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dirty="0"/>
              <a:t>Review of systems</a:t>
            </a:r>
          </a:p>
        </p:txBody>
      </p:sp>
      <p:sp>
        <p:nvSpPr>
          <p:cNvPr id="13315" name="Rectangle 3"/>
          <p:cNvSpPr>
            <a:spLocks noGrp="1" noChangeArrowheads="1"/>
          </p:cNvSpPr>
          <p:nvPr>
            <p:ph type="body" idx="2"/>
          </p:nvPr>
        </p:nvSpPr>
        <p:spPr>
          <a:xfrm>
            <a:off x="4754563" y="1895475"/>
            <a:ext cx="4754562" cy="4140200"/>
          </a:xfrm>
          <a:ln/>
        </p:spPr>
        <p:txBody>
          <a:bodyPr/>
          <a:lstStyle/>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r>
              <a:rPr lang="en-US" sz="3200" dirty="0" smtClean="0"/>
              <a:t>	Ptosis </a:t>
            </a:r>
            <a:r>
              <a:rPr lang="en-US" sz="3200" dirty="0"/>
              <a:t>x 2-3 months, no diplopia, maybe its better morning or after rest</a:t>
            </a:r>
          </a:p>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endParaRPr lang="en-US" sz="3200" dirty="0"/>
          </a:p>
        </p:txBody>
      </p:sp>
      <p:pic>
        <p:nvPicPr>
          <p:cNvPr id="133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5002"/>
          <a:stretch/>
        </p:blipFill>
        <p:spPr bwMode="auto">
          <a:xfrm>
            <a:off x="2816225" y="373063"/>
            <a:ext cx="1389063" cy="15490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History</a:t>
            </a:r>
          </a:p>
        </p:txBody>
      </p:sp>
      <p:sp>
        <p:nvSpPr>
          <p:cNvPr id="14338" name="Rectangle 2"/>
          <p:cNvSpPr>
            <a:spLocks noGrp="1" noChangeArrowheads="1"/>
          </p:cNvSpPr>
          <p:nvPr>
            <p:ph type="body" idx="1"/>
          </p:nvPr>
        </p:nvSpPr>
        <p:spPr>
          <a:xfrm>
            <a:off x="720725" y="1979613"/>
            <a:ext cx="8855075" cy="4260850"/>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Chief Complaint/HPI </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Ocular history</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b="1" dirty="0"/>
              <a:t>Medical history</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Current medications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Current allergies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Family/</a:t>
            </a:r>
            <a:r>
              <a:rPr lang="en-US" b="1" dirty="0"/>
              <a:t>social history</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Review of systems</a:t>
            </a:r>
          </a:p>
        </p:txBody>
      </p:sp>
      <p:sp>
        <p:nvSpPr>
          <p:cNvPr id="14339" name="Text Box 3"/>
          <p:cNvSpPr txBox="1">
            <a:spLocks noChangeArrowheads="1"/>
          </p:cNvSpPr>
          <p:nvPr/>
        </p:nvSpPr>
        <p:spPr bwMode="auto">
          <a:xfrm>
            <a:off x="4754563" y="1895475"/>
            <a:ext cx="4754562"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8224" rIns="0" bIns="0"/>
          <a:lstStyle>
            <a:lvl1pPr marL="431800" indent="-32385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9pPr>
          </a:lstStyle>
          <a:p>
            <a:pPr>
              <a:spcAft>
                <a:spcPts val="1425"/>
              </a:spcAft>
              <a:buClr>
                <a:srgbClr val="FF6633"/>
              </a:buClr>
              <a:buSzPct val="45000"/>
              <a:buFont typeface="Wingdings" charset="0"/>
              <a:buNone/>
            </a:pPr>
            <a:endParaRPr lang="en-US" sz="3200">
              <a:solidFill>
                <a:srgbClr val="000080"/>
              </a:solidFill>
              <a:cs typeface="Arial Unicode MS" charset="0"/>
            </a:endParaRPr>
          </a:p>
          <a:p>
            <a:pPr>
              <a:spcAft>
                <a:spcPts val="1425"/>
              </a:spcAft>
              <a:buClr>
                <a:srgbClr val="FF6633"/>
              </a:buClr>
              <a:buSzPct val="45000"/>
              <a:buFont typeface="Wingdings" charset="0"/>
              <a:buNone/>
            </a:pPr>
            <a:endParaRPr lang="en-US" sz="3200">
              <a:solidFill>
                <a:srgbClr val="000080"/>
              </a:solidFill>
              <a:cs typeface="Arial Unicode MS" charset="0"/>
            </a:endParaRPr>
          </a:p>
          <a:p>
            <a:pPr>
              <a:spcAft>
                <a:spcPts val="1425"/>
              </a:spcAft>
              <a:buClr>
                <a:srgbClr val="FF6633"/>
              </a:buClr>
              <a:buSzPct val="45000"/>
              <a:buFont typeface="Wingdings" charset="0"/>
              <a:buChar char=""/>
            </a:pPr>
            <a:r>
              <a:rPr lang="en-US" sz="3200">
                <a:solidFill>
                  <a:srgbClr val="000080"/>
                </a:solidFill>
                <a:cs typeface="Arial Unicode MS" charset="0"/>
              </a:rPr>
              <a:t>Often sick with multiple sinus and lung infections</a:t>
            </a:r>
          </a:p>
          <a:p>
            <a:pPr>
              <a:spcAft>
                <a:spcPts val="1425"/>
              </a:spcAft>
              <a:buClr>
                <a:srgbClr val="FF6633"/>
              </a:buClr>
              <a:buSzPct val="45000"/>
              <a:buFont typeface="Wingdings" charset="0"/>
              <a:buChar char=""/>
            </a:pPr>
            <a:r>
              <a:rPr lang="en-US" sz="3200">
                <a:solidFill>
                  <a:srgbClr val="000080"/>
                </a:solidFill>
                <a:cs typeface="Arial Unicode MS" charset="0"/>
              </a:rPr>
              <a:t>Tired all the time, doesn't like to play sports</a:t>
            </a: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25" y="463550"/>
            <a:ext cx="1389063" cy="182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Ptosis in children</a:t>
            </a:r>
          </a:p>
        </p:txBody>
      </p:sp>
      <p:sp>
        <p:nvSpPr>
          <p:cNvPr id="15362" name="Rectangle 2"/>
          <p:cNvSpPr>
            <a:spLocks noGrp="1" noChangeArrowheads="1"/>
          </p:cNvSpPr>
          <p:nvPr>
            <p:ph type="body" idx="1"/>
          </p:nvPr>
        </p:nvSpPr>
        <p:spPr>
          <a:xfrm>
            <a:off x="720725" y="1979613"/>
            <a:ext cx="8855075" cy="4140200"/>
          </a:xfrm>
          <a:ln/>
        </p:spPr>
        <p:txBody>
          <a:bodyPr/>
          <a:lstStyle/>
          <a:p>
            <a:pPr marL="831850" lvl="1"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smtClean="0"/>
              <a:t>Congenital</a:t>
            </a:r>
          </a:p>
          <a:p>
            <a:pPr marL="831850" lvl="1"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smtClean="0"/>
              <a:t>Acquired</a:t>
            </a:r>
          </a:p>
          <a:p>
            <a:pPr marL="1231900" lvl="2"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dirty="0" smtClean="0"/>
          </a:p>
          <a:p>
            <a:pPr marL="1231900" lvl="2"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err="1" smtClean="0"/>
              <a:t>Aponeurotic</a:t>
            </a:r>
            <a:endParaRPr lang="en-US" dirty="0" smtClean="0"/>
          </a:p>
          <a:p>
            <a:pPr marL="1231900" lvl="2"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smtClean="0"/>
              <a:t>Mechanical</a:t>
            </a:r>
          </a:p>
          <a:p>
            <a:pPr marL="1231900" lvl="2"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smtClean="0"/>
              <a:t>Neurological</a:t>
            </a:r>
          </a:p>
          <a:p>
            <a:pPr marL="1231900" lvl="2"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smtClean="0"/>
              <a:t>Traumatic</a:t>
            </a:r>
            <a:endParaRPr lang="en-US" dirty="0" smtClean="0"/>
          </a:p>
          <a:p>
            <a:pPr marL="1727200" lvl="1" indent="-609600">
              <a:buSzPct val="75000"/>
              <a:buFont typeface="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dirty="0" smtClean="0"/>
          </a:p>
          <a:p>
            <a:pPr marL="1727200" lvl="1" indent="-609600">
              <a:buSzPct val="75000"/>
              <a:buFont typeface="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dirty="0" smtClean="0"/>
          </a:p>
          <a:p>
            <a:pPr marL="1174750" indent="-457200">
              <a:buSzPct val="75000"/>
              <a:buFont typeface="Aria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dirty="0"/>
          </a:p>
          <a:p>
            <a:pPr marL="431800" indent="-323850">
              <a:buClr>
                <a:srgbClr val="FF6633"/>
              </a:buClr>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dirty="0"/>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Physical Exam</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2160588"/>
            <a:ext cx="3092450" cy="414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7975" y="2095500"/>
            <a:ext cx="2968625" cy="4122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8" name="Text Box 4"/>
          <p:cNvSpPr txBox="1">
            <a:spLocks noChangeArrowheads="1"/>
          </p:cNvSpPr>
          <p:nvPr/>
        </p:nvSpPr>
        <p:spPr bwMode="auto">
          <a:xfrm>
            <a:off x="3571875" y="2501900"/>
            <a:ext cx="3651250" cy="372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73224" rIns="90000" bIns="45000"/>
          <a:lstStyle>
            <a:lvl1pPr>
              <a:tabLst>
                <a:tab pos="723900" algn="l"/>
                <a:tab pos="1447800" algn="l"/>
                <a:tab pos="2171700" algn="l"/>
                <a:tab pos="2895600" algn="l"/>
                <a:tab pos="36195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9pPr>
          </a:lstStyle>
          <a:p>
            <a:r>
              <a:rPr lang="en-US" sz="3200"/>
              <a:t>6/12 and 6/12</a:t>
            </a:r>
          </a:p>
          <a:p>
            <a:r>
              <a:rPr lang="en-US" sz="3200"/>
              <a:t>Variable exotropia</a:t>
            </a:r>
          </a:p>
          <a:p>
            <a:r>
              <a:rPr lang="en-US" sz="3200"/>
              <a:t>EOM full</a:t>
            </a:r>
          </a:p>
          <a:p>
            <a:r>
              <a:rPr lang="en-US" sz="3200"/>
              <a:t>MRD 0/-1</a:t>
            </a:r>
          </a:p>
          <a:p>
            <a:r>
              <a:rPr lang="en-US" sz="3200"/>
              <a:t>PF  3.5/3</a:t>
            </a:r>
          </a:p>
          <a:p>
            <a:r>
              <a:rPr lang="en-US" sz="3200"/>
              <a:t>LF 5/6</a:t>
            </a:r>
          </a:p>
          <a:p>
            <a:r>
              <a:rPr lang="en-US" sz="3200"/>
              <a:t>Tires easily during exam</a:t>
            </a:r>
          </a:p>
        </p:txBody>
      </p:sp>
      <p:sp>
        <p:nvSpPr>
          <p:cNvPr id="16389" name="Text Box 5"/>
          <p:cNvSpPr txBox="1">
            <a:spLocks noChangeArrowheads="1"/>
          </p:cNvSpPr>
          <p:nvPr/>
        </p:nvSpPr>
        <p:spPr bwMode="auto">
          <a:xfrm>
            <a:off x="2193925" y="6492875"/>
            <a:ext cx="5557838" cy="54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73224" rIns="90000" bIns="4500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SimSun" charset="0"/>
                <a:cs typeface="SimSun" charset="0"/>
              </a:defRPr>
            </a:lvl9pPr>
          </a:lstStyle>
          <a:p>
            <a:r>
              <a:rPr lang="en-US" sz="3200"/>
              <a:t>Diagnosis: Myasthenia Gravis</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63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History</a:t>
            </a:r>
          </a:p>
        </p:txBody>
      </p:sp>
      <p:sp>
        <p:nvSpPr>
          <p:cNvPr id="14338" name="Rectangle 2"/>
          <p:cNvSpPr>
            <a:spLocks noGrp="1" noChangeArrowheads="1"/>
          </p:cNvSpPr>
          <p:nvPr>
            <p:ph type="body" idx="1"/>
          </p:nvPr>
        </p:nvSpPr>
        <p:spPr>
          <a:xfrm>
            <a:off x="720725" y="1979613"/>
            <a:ext cx="8855075" cy="4260850"/>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Chief Complaint/HPI </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Ocular history</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b="1" dirty="0"/>
              <a:t>Medical history</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Current medications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Current allergies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Family/</a:t>
            </a:r>
            <a:r>
              <a:rPr lang="en-US" b="1" dirty="0"/>
              <a:t>social history</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Review of systems</a:t>
            </a:r>
          </a:p>
        </p:txBody>
      </p:sp>
      <p:sp>
        <p:nvSpPr>
          <p:cNvPr id="14339" name="Text Box 3"/>
          <p:cNvSpPr txBox="1">
            <a:spLocks noChangeArrowheads="1"/>
          </p:cNvSpPr>
          <p:nvPr/>
        </p:nvSpPr>
        <p:spPr bwMode="auto">
          <a:xfrm>
            <a:off x="4754563" y="1895475"/>
            <a:ext cx="4754562"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8224" rIns="0" bIns="0"/>
          <a:lstStyle>
            <a:lvl1pPr marL="431800" indent="-32385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9pPr>
          </a:lstStyle>
          <a:p>
            <a:pPr>
              <a:spcAft>
                <a:spcPts val="1425"/>
              </a:spcAft>
              <a:buClr>
                <a:srgbClr val="FF6633"/>
              </a:buClr>
              <a:buSzPct val="45000"/>
              <a:buFont typeface="Wingdings" charset="0"/>
              <a:buNone/>
            </a:pPr>
            <a:endParaRPr lang="en-US" sz="3200">
              <a:solidFill>
                <a:srgbClr val="000080"/>
              </a:solidFill>
              <a:cs typeface="Arial Unicode MS" charset="0"/>
            </a:endParaRPr>
          </a:p>
          <a:p>
            <a:pPr>
              <a:spcAft>
                <a:spcPts val="1425"/>
              </a:spcAft>
              <a:buClr>
                <a:srgbClr val="FF6633"/>
              </a:buClr>
              <a:buSzPct val="45000"/>
              <a:buFont typeface="Wingdings" charset="0"/>
              <a:buNone/>
            </a:pPr>
            <a:endParaRPr lang="en-US" sz="3200">
              <a:solidFill>
                <a:srgbClr val="000080"/>
              </a:solidFill>
              <a:cs typeface="Arial Unicode MS" charset="0"/>
            </a:endParaRPr>
          </a:p>
          <a:p>
            <a:pPr>
              <a:spcAft>
                <a:spcPts val="1425"/>
              </a:spcAft>
              <a:buClr>
                <a:srgbClr val="FF6633"/>
              </a:buClr>
              <a:buSzPct val="45000"/>
              <a:buFont typeface="Wingdings" charset="0"/>
              <a:buChar char=""/>
            </a:pPr>
            <a:r>
              <a:rPr lang="en-US" sz="3200">
                <a:solidFill>
                  <a:srgbClr val="000080"/>
                </a:solidFill>
                <a:cs typeface="Arial Unicode MS" charset="0"/>
              </a:rPr>
              <a:t>Often sick with multiple sinus and lung infections</a:t>
            </a:r>
          </a:p>
          <a:p>
            <a:pPr>
              <a:spcAft>
                <a:spcPts val="1425"/>
              </a:spcAft>
              <a:buClr>
                <a:srgbClr val="FF6633"/>
              </a:buClr>
              <a:buSzPct val="45000"/>
              <a:buFont typeface="Wingdings" charset="0"/>
              <a:buChar char=""/>
            </a:pPr>
            <a:r>
              <a:rPr lang="en-US" sz="3200">
                <a:solidFill>
                  <a:srgbClr val="000080"/>
                </a:solidFill>
                <a:cs typeface="Arial Unicode MS" charset="0"/>
              </a:rPr>
              <a:t>Tired all the time, doesn't like to play sports</a:t>
            </a: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25" y="463550"/>
            <a:ext cx="1389063" cy="182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8907610"/>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503238" y="554038"/>
            <a:ext cx="9070975" cy="1262062"/>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Myasthenia Gravis in Children</a:t>
            </a:r>
            <a:br>
              <a:rPr lang="en-US"/>
            </a:br>
            <a:r>
              <a:rPr lang="en-US" sz="3600"/>
              <a:t>Systemic Disease</a:t>
            </a:r>
          </a:p>
        </p:txBody>
      </p:sp>
      <p:sp>
        <p:nvSpPr>
          <p:cNvPr id="17410" name="Rectangle 2"/>
          <p:cNvSpPr>
            <a:spLocks noGrp="1" noChangeArrowheads="1"/>
          </p:cNvSpPr>
          <p:nvPr>
            <p:ph type="body" idx="1"/>
          </p:nvPr>
        </p:nvSpPr>
        <p:spPr>
          <a:xfrm>
            <a:off x="720725" y="2195513"/>
            <a:ext cx="8855075" cy="4260850"/>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b="1" dirty="0"/>
              <a:t>A	-	A</a:t>
            </a:r>
            <a:r>
              <a:rPr lang="en-US" dirty="0"/>
              <a:t>sthma exacerbations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b="1" dirty="0"/>
              <a:t>B	-	B</a:t>
            </a:r>
            <a:r>
              <a:rPr lang="en-US" dirty="0"/>
              <a:t>reathing difficulties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b="1" dirty="0"/>
              <a:t>C	-	C</a:t>
            </a:r>
            <a:r>
              <a:rPr lang="en-US" dirty="0"/>
              <a:t>hoking</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b="1" dirty="0"/>
              <a:t>D	-	D</a:t>
            </a:r>
            <a:r>
              <a:rPr lang="en-US" dirty="0"/>
              <a:t>rooling</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b="1" dirty="0" smtClean="0"/>
              <a:t>E	</a:t>
            </a:r>
            <a:r>
              <a:rPr lang="en-US" b="1" dirty="0"/>
              <a:t>	-	E</a:t>
            </a:r>
            <a:r>
              <a:rPr lang="en-US" dirty="0"/>
              <a:t>xercise intolerance</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b="1" dirty="0" smtClean="0"/>
              <a:t>F	</a:t>
            </a:r>
            <a:r>
              <a:rPr lang="en-US" b="1" dirty="0"/>
              <a:t>	-	F</a:t>
            </a:r>
            <a:r>
              <a:rPr lang="en-US" dirty="0"/>
              <a:t>acial weakness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b="1" dirty="0"/>
              <a:t>G	-	G</a:t>
            </a:r>
            <a:r>
              <a:rPr lang="en-US" dirty="0"/>
              <a:t>radual increase in tripping or falling</a:t>
            </a:r>
          </a:p>
        </p:txBody>
      </p:sp>
      <p:sp>
        <p:nvSpPr>
          <p:cNvPr id="17411" name="Text Box 3"/>
          <p:cNvSpPr txBox="1">
            <a:spLocks noChangeArrowheads="1"/>
          </p:cNvSpPr>
          <p:nvPr/>
        </p:nvSpPr>
        <p:spPr bwMode="auto">
          <a:xfrm>
            <a:off x="7678738" y="6746875"/>
            <a:ext cx="21621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lvl1pPr>
              <a:tabLst>
                <a:tab pos="723900" algn="l"/>
                <a:tab pos="1447800" algn="l"/>
              </a:tabLst>
              <a:defRPr>
                <a:solidFill>
                  <a:srgbClr val="000000"/>
                </a:solidFill>
                <a:latin typeface="Arial" charset="0"/>
                <a:ea typeface="SimSun" charset="0"/>
                <a:cs typeface="SimSun" charset="0"/>
              </a:defRPr>
            </a:lvl1pPr>
            <a:lvl2pPr>
              <a:tabLst>
                <a:tab pos="723900" algn="l"/>
                <a:tab pos="1447800" algn="l"/>
              </a:tabLst>
              <a:defRPr>
                <a:solidFill>
                  <a:srgbClr val="000000"/>
                </a:solidFill>
                <a:latin typeface="Arial" charset="0"/>
                <a:ea typeface="SimSun" charset="0"/>
                <a:cs typeface="SimSun" charset="0"/>
              </a:defRPr>
            </a:lvl2pPr>
            <a:lvl3pPr>
              <a:tabLst>
                <a:tab pos="723900" algn="l"/>
                <a:tab pos="1447800" algn="l"/>
              </a:tabLst>
              <a:defRPr>
                <a:solidFill>
                  <a:srgbClr val="000000"/>
                </a:solidFill>
                <a:latin typeface="Arial" charset="0"/>
                <a:ea typeface="SimSun" charset="0"/>
                <a:cs typeface="SimSun" charset="0"/>
              </a:defRPr>
            </a:lvl3pPr>
            <a:lvl4pPr>
              <a:tabLst>
                <a:tab pos="723900" algn="l"/>
                <a:tab pos="1447800" algn="l"/>
              </a:tabLst>
              <a:defRPr>
                <a:solidFill>
                  <a:srgbClr val="000000"/>
                </a:solidFill>
                <a:latin typeface="Arial" charset="0"/>
                <a:ea typeface="SimSun" charset="0"/>
                <a:cs typeface="SimSun" charset="0"/>
              </a:defRPr>
            </a:lvl4pPr>
            <a:lvl5pPr>
              <a:tabLst>
                <a:tab pos="723900" algn="l"/>
                <a:tab pos="14478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SimSun" charset="0"/>
                <a:cs typeface="SimSun" charset="0"/>
              </a:defRPr>
            </a:lvl9pPr>
          </a:lstStyle>
          <a:p>
            <a:r>
              <a:rPr lang="en-US"/>
              <a:t>M.C. Brodsky, M.D.</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30 year old man with left eye pain</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1743075"/>
            <a:ext cx="3749675" cy="474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Pain</a:t>
            </a:r>
          </a:p>
        </p:txBody>
      </p:sp>
      <p:sp>
        <p:nvSpPr>
          <p:cNvPr id="19458" name="Rectangle 2"/>
          <p:cNvSpPr>
            <a:spLocks noGrp="1" noChangeArrowheads="1"/>
          </p:cNvSpPr>
          <p:nvPr>
            <p:ph type="body" idx="1"/>
          </p:nvPr>
        </p:nvSpPr>
        <p:spPr>
          <a:xfrm>
            <a:off x="720725" y="1728788"/>
            <a:ext cx="8855075" cy="4894262"/>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L  	</a:t>
            </a:r>
            <a:r>
              <a:rPr lang="en-US" dirty="0" smtClean="0"/>
              <a:t>– </a:t>
            </a:r>
            <a:r>
              <a:rPr lang="en-US" dirty="0"/>
              <a:t>	Location</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I    	– 	Intensity</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Q  	– 	Quality</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O  	– 	Onset</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R  	–	Radiating</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A  	–	Aggravating factors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A 	</a:t>
            </a:r>
            <a:r>
              <a:rPr lang="en-US" dirty="0" smtClean="0"/>
              <a:t>–</a:t>
            </a:r>
            <a:r>
              <a:rPr lang="en-US" dirty="0"/>
              <a:t>	Alleviating factors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A 	</a:t>
            </a:r>
            <a:r>
              <a:rPr lang="en-US" dirty="0" smtClean="0"/>
              <a:t>–</a:t>
            </a:r>
            <a:r>
              <a:rPr lang="en-US" dirty="0"/>
              <a:t>	Associated factors</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History</a:t>
            </a:r>
          </a:p>
        </p:txBody>
      </p:sp>
      <p:sp>
        <p:nvSpPr>
          <p:cNvPr id="20482" name="Rectangle 2"/>
          <p:cNvSpPr>
            <a:spLocks noGrp="1" noChangeArrowheads="1"/>
          </p:cNvSpPr>
          <p:nvPr>
            <p:ph type="body" idx="1"/>
          </p:nvPr>
        </p:nvSpPr>
        <p:spPr>
          <a:xfrm>
            <a:off x="720725" y="1979613"/>
            <a:ext cx="4321175" cy="4714875"/>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b="1"/>
              <a:t>Chief Complaint/HPI </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Ocular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Medical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medications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allergies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Family/social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Review of systems</a:t>
            </a:r>
          </a:p>
        </p:txBody>
      </p:sp>
      <p:sp>
        <p:nvSpPr>
          <p:cNvPr id="20483" name="Rectangle 3"/>
          <p:cNvSpPr>
            <a:spLocks noGrp="1" noChangeArrowheads="1"/>
          </p:cNvSpPr>
          <p:nvPr>
            <p:ph type="body" idx="2"/>
          </p:nvPr>
        </p:nvSpPr>
        <p:spPr>
          <a:xfrm>
            <a:off x="5257800" y="1979613"/>
            <a:ext cx="4321175" cy="4722812"/>
          </a:xfrm>
          <a:ln/>
        </p:spPr>
        <p:txBody>
          <a:bodyPr/>
          <a:lstStyle/>
          <a:p>
            <a:pPr marL="431800" indent="-323850">
              <a:buClr>
                <a:srgbClr val="FF6633"/>
              </a:buClr>
              <a:buSzPct val="45000"/>
              <a:buFont typeface="Wingdings" charset="0"/>
              <a:buNone/>
              <a:tabLst>
                <a:tab pos="723900" algn="l"/>
                <a:tab pos="1447800" algn="l"/>
                <a:tab pos="2171700" algn="l"/>
                <a:tab pos="2895600" algn="l"/>
                <a:tab pos="3619500" algn="l"/>
              </a:tabLst>
            </a:pPr>
            <a:r>
              <a:rPr lang="en-US" sz="3200" dirty="0" smtClean="0"/>
              <a:t>	Left </a:t>
            </a:r>
            <a:r>
              <a:rPr lang="en-US" sz="3200" dirty="0"/>
              <a:t>eye pain x2 weeks, deep rooted boring, non-radiating pain rated 8-9/10, aggravated by moving eyes, associated with blurred vision, alleviated by nothing</a:t>
            </a:r>
          </a:p>
          <a:p>
            <a:pPr marL="431800" indent="-323850">
              <a:buClr>
                <a:srgbClr val="FF6633"/>
              </a:buClr>
              <a:buSzPct val="45000"/>
              <a:buFont typeface="Wingdings" charset="0"/>
              <a:buNone/>
              <a:tabLst>
                <a:tab pos="723900" algn="l"/>
                <a:tab pos="1447800" algn="l"/>
                <a:tab pos="2171700" algn="l"/>
                <a:tab pos="2895600" algn="l"/>
                <a:tab pos="3619500" algn="l"/>
              </a:tabLst>
            </a:pPr>
            <a:endParaRPr lang="en-US" sz="3200" dirty="0"/>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275" y="463550"/>
            <a:ext cx="1279525" cy="1552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History</a:t>
            </a:r>
          </a:p>
        </p:txBody>
      </p:sp>
      <p:sp>
        <p:nvSpPr>
          <p:cNvPr id="21506" name="Rectangle 2"/>
          <p:cNvSpPr>
            <a:spLocks noGrp="1" noChangeArrowheads="1"/>
          </p:cNvSpPr>
          <p:nvPr>
            <p:ph type="body" idx="1"/>
          </p:nvPr>
        </p:nvSpPr>
        <p:spPr>
          <a:xfrm>
            <a:off x="720725" y="1979613"/>
            <a:ext cx="4321175" cy="4260850"/>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Chief Complaint/HPI </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Ocular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Medical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medications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allergies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Family/social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b="1"/>
              <a:t>Review of systems</a:t>
            </a:r>
          </a:p>
        </p:txBody>
      </p:sp>
      <p:sp>
        <p:nvSpPr>
          <p:cNvPr id="21507" name="Rectangle 3"/>
          <p:cNvSpPr>
            <a:spLocks noGrp="1" noChangeArrowheads="1"/>
          </p:cNvSpPr>
          <p:nvPr>
            <p:ph type="body" idx="2"/>
          </p:nvPr>
        </p:nvSpPr>
        <p:spPr>
          <a:xfrm>
            <a:off x="5168900" y="1922463"/>
            <a:ext cx="4824412" cy="5686425"/>
          </a:xfrm>
          <a:ln/>
        </p:spPr>
        <p:txBody>
          <a:bodyPr/>
          <a:lstStyle/>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r>
              <a:rPr lang="en-US" sz="3200" dirty="0"/>
              <a:t>Diplopia</a:t>
            </a:r>
          </a:p>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r>
              <a:rPr lang="en-US" sz="3200" dirty="0"/>
              <a:t>Photosensitivity</a:t>
            </a:r>
          </a:p>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r>
              <a:rPr lang="en-US" sz="3200" dirty="0"/>
              <a:t>Halos around lights</a:t>
            </a:r>
          </a:p>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r>
              <a:rPr lang="en-US" sz="3200" dirty="0"/>
              <a:t>Headache, bruit</a:t>
            </a:r>
          </a:p>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r>
              <a:rPr lang="en-US" sz="3200" dirty="0"/>
              <a:t>Systemic inflammation</a:t>
            </a:r>
          </a:p>
          <a:p>
            <a:pPr marL="1727200" lvl="1" indent="-609600">
              <a:buSzPct val="75000"/>
              <a:buFont typeface="Symbol" charset="0"/>
              <a:buNone/>
              <a:tabLst>
                <a:tab pos="723900" algn="l"/>
                <a:tab pos="1447800" algn="l"/>
                <a:tab pos="2171700" algn="l"/>
                <a:tab pos="2895600" algn="l"/>
                <a:tab pos="3619500" algn="l"/>
                <a:tab pos="4343400" algn="l"/>
              </a:tabLst>
            </a:pPr>
            <a:r>
              <a:rPr lang="en-US" sz="2800" dirty="0"/>
              <a:t>DM, Graves Disease</a:t>
            </a:r>
          </a:p>
          <a:p>
            <a:pPr marL="1727200" lvl="1" indent="-609600">
              <a:buSzPct val="75000"/>
              <a:buFont typeface="Symbol" charset="0"/>
              <a:buNone/>
              <a:tabLst>
                <a:tab pos="723900" algn="l"/>
                <a:tab pos="1447800" algn="l"/>
                <a:tab pos="2171700" algn="l"/>
                <a:tab pos="2895600" algn="l"/>
                <a:tab pos="3619500" algn="l"/>
                <a:tab pos="4343400" algn="l"/>
              </a:tabLst>
            </a:pPr>
            <a:r>
              <a:rPr lang="en-US" sz="2800" dirty="0" err="1"/>
              <a:t>Crohn's</a:t>
            </a:r>
            <a:r>
              <a:rPr lang="en-US" sz="2800" dirty="0"/>
              <a:t>, </a:t>
            </a:r>
            <a:r>
              <a:rPr lang="en-US" sz="2800" dirty="0" err="1"/>
              <a:t>ankylosing</a:t>
            </a:r>
            <a:endParaRPr lang="en-US" sz="2800" dirty="0"/>
          </a:p>
          <a:p>
            <a:pPr marL="1727200" lvl="1" indent="-609600">
              <a:buSzPct val="75000"/>
              <a:buFont typeface="Symbol" charset="0"/>
              <a:buNone/>
              <a:tabLst>
                <a:tab pos="723900" algn="l"/>
                <a:tab pos="1447800" algn="l"/>
                <a:tab pos="2171700" algn="l"/>
                <a:tab pos="2895600" algn="l"/>
                <a:tab pos="3619500" algn="l"/>
                <a:tab pos="4343400" algn="l"/>
              </a:tabLst>
            </a:pPr>
            <a:r>
              <a:rPr lang="en-US" sz="2800" dirty="0"/>
              <a:t>spondylitis, RA, SLE, </a:t>
            </a:r>
            <a:r>
              <a:rPr lang="en-US" sz="2800" dirty="0" err="1"/>
              <a:t>Wegeners</a:t>
            </a:r>
            <a:endParaRPr lang="en-US" sz="2800" dirty="0"/>
          </a:p>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endParaRPr lang="en-US" sz="3200" dirty="0"/>
          </a:p>
        </p:txBody>
      </p:sp>
    </p:spTree>
  </p:cSld>
  <p:clrMapOvr>
    <a:masterClrMapping/>
  </p:clrMapOvr>
  <p:transition xmlns:p14="http://schemas.microsoft.com/office/powerpoint/2010/main" spd="med"/>
  <p:timing>
    <p:tnLst>
      <p:par>
        <p:cTn xmlns:p14="http://schemas.microsoft.com/office/powerpoint/2010/main" id="1" dur="indefinite"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The art of history taking</a:t>
            </a:r>
          </a:p>
        </p:txBody>
      </p:sp>
      <p:sp>
        <p:nvSpPr>
          <p:cNvPr id="5122" name="Rectangle 2"/>
          <p:cNvSpPr>
            <a:spLocks noGrp="1" noChangeArrowheads="1"/>
          </p:cNvSpPr>
          <p:nvPr>
            <p:ph type="body" idx="1"/>
          </p:nvPr>
        </p:nvSpPr>
        <p:spPr>
          <a:xfrm>
            <a:off x="720725" y="1979613"/>
            <a:ext cx="8855075" cy="4887912"/>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“Listen to your patient, they are telling you the diagnosis”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History as foundation for rapport with patient, diagnosis and management</a:t>
            </a:r>
          </a:p>
          <a:p>
            <a:pPr marL="1727200" lvl="1" indent="-609600">
              <a:buSzPct val="75000"/>
              <a:buFont typeface="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Focused history</a:t>
            </a:r>
          </a:p>
          <a:p>
            <a:pPr marL="1727200" lvl="1" indent="-609600">
              <a:buSzPct val="75000"/>
              <a:buFont typeface="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Confirmatory exam</a:t>
            </a:r>
          </a:p>
          <a:p>
            <a:pPr marL="1727200" lvl="1" indent="-609600">
              <a:buSzPct val="75000"/>
              <a:buFont typeface="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Ancillary testing</a:t>
            </a:r>
          </a:p>
          <a:p>
            <a:pPr marL="431800" indent="-323850">
              <a:buClr>
                <a:srgbClr val="FF6633"/>
              </a:buClr>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&gt; Diagnosis and management</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58 year old man with left eye pain</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714500"/>
            <a:ext cx="5999162" cy="4657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History</a:t>
            </a:r>
          </a:p>
        </p:txBody>
      </p:sp>
      <p:sp>
        <p:nvSpPr>
          <p:cNvPr id="23554" name="Rectangle 2"/>
          <p:cNvSpPr>
            <a:spLocks noGrp="1" noChangeArrowheads="1"/>
          </p:cNvSpPr>
          <p:nvPr>
            <p:ph type="body" idx="1"/>
          </p:nvPr>
        </p:nvSpPr>
        <p:spPr>
          <a:xfrm>
            <a:off x="720725" y="1979613"/>
            <a:ext cx="4321175" cy="4714875"/>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b="1"/>
              <a:t>Chief Complaint/HPI </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Ocular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Medical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medications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allergies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Family/social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Review of systems</a:t>
            </a:r>
          </a:p>
        </p:txBody>
      </p:sp>
      <p:sp>
        <p:nvSpPr>
          <p:cNvPr id="23555" name="Rectangle 3"/>
          <p:cNvSpPr>
            <a:spLocks noGrp="1" noChangeArrowheads="1"/>
          </p:cNvSpPr>
          <p:nvPr>
            <p:ph type="body" idx="2"/>
          </p:nvPr>
        </p:nvSpPr>
        <p:spPr>
          <a:xfrm>
            <a:off x="5257800" y="1979613"/>
            <a:ext cx="4321175" cy="5632450"/>
          </a:xfrm>
          <a:ln/>
        </p:spPr>
        <p:txBody>
          <a:bodyPr/>
          <a:lstStyle/>
          <a:p>
            <a:pPr marL="431800" indent="-323850">
              <a:buClr>
                <a:srgbClr val="FF6633"/>
              </a:buClr>
              <a:buSzPct val="45000"/>
              <a:buFont typeface="Wingdings" charset="0"/>
              <a:buNone/>
              <a:tabLst>
                <a:tab pos="723900" algn="l"/>
                <a:tab pos="1447800" algn="l"/>
                <a:tab pos="2171700" algn="l"/>
                <a:tab pos="2895600" algn="l"/>
                <a:tab pos="3619500" algn="l"/>
              </a:tabLst>
            </a:pPr>
            <a:r>
              <a:rPr lang="en-US" sz="3200" dirty="0" smtClean="0"/>
              <a:t>	Throbbing </a:t>
            </a:r>
            <a:r>
              <a:rPr lang="en-US" sz="3200" dirty="0"/>
              <a:t>entire left eye with </a:t>
            </a:r>
            <a:r>
              <a:rPr lang="en-US" sz="3200" dirty="0" err="1"/>
              <a:t>proptosis</a:t>
            </a:r>
            <a:r>
              <a:rPr lang="en-US" sz="3200" dirty="0"/>
              <a:t>, gradually worse x2 years, feels tight and swollen, </a:t>
            </a:r>
            <a:r>
              <a:rPr lang="en-US" sz="3200" dirty="0" err="1"/>
              <a:t>nonradiating</a:t>
            </a:r>
            <a:r>
              <a:rPr lang="en-US" sz="3200" dirty="0"/>
              <a:t> with associated headache, worsened when lifting things. Seen in Vietnam for conjunctivitis, steroids didn't help</a:t>
            </a:r>
          </a:p>
          <a:p>
            <a:pPr marL="431800" indent="-323850">
              <a:buClr>
                <a:srgbClr val="FF6633"/>
              </a:buClr>
              <a:buSzPct val="45000"/>
              <a:buFont typeface="Wingdings" charset="0"/>
              <a:buNone/>
              <a:tabLst>
                <a:tab pos="723900" algn="l"/>
                <a:tab pos="1447800" algn="l"/>
                <a:tab pos="2171700" algn="l"/>
                <a:tab pos="2895600" algn="l"/>
                <a:tab pos="3619500" algn="l"/>
              </a:tabLst>
            </a:pPr>
            <a:endParaRPr lang="en-US" sz="3200" dirty="0"/>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488" y="420688"/>
            <a:ext cx="1935162" cy="1549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Other History?</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38" y="2078038"/>
            <a:ext cx="5541962" cy="414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79" name="Text Box 3"/>
          <p:cNvSpPr txBox="1">
            <a:spLocks noChangeArrowheads="1"/>
          </p:cNvSpPr>
          <p:nvPr/>
        </p:nvSpPr>
        <p:spPr bwMode="auto">
          <a:xfrm>
            <a:off x="6397625" y="1360488"/>
            <a:ext cx="3565525"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9695" rIns="90000" bIns="45000"/>
          <a:lstStyle>
            <a:lvl1pPr>
              <a:tabLst>
                <a:tab pos="723900" algn="l"/>
                <a:tab pos="1447800" algn="l"/>
                <a:tab pos="2171700" algn="l"/>
                <a:tab pos="2895600" algn="l"/>
              </a:tabLst>
              <a:defRPr>
                <a:solidFill>
                  <a:srgbClr val="000000"/>
                </a:solidFill>
                <a:latin typeface="Arial" charset="0"/>
                <a:ea typeface="SimSun" charset="0"/>
                <a:cs typeface="SimSun" charset="0"/>
              </a:defRPr>
            </a:lvl1pPr>
            <a:lvl2pPr>
              <a:tabLst>
                <a:tab pos="723900" algn="l"/>
                <a:tab pos="1447800" algn="l"/>
                <a:tab pos="2171700" algn="l"/>
                <a:tab pos="2895600" algn="l"/>
              </a:tabLst>
              <a:defRPr>
                <a:solidFill>
                  <a:srgbClr val="000000"/>
                </a:solidFill>
                <a:latin typeface="Arial" charset="0"/>
                <a:ea typeface="SimSun" charset="0"/>
                <a:cs typeface="SimSun" charset="0"/>
              </a:defRPr>
            </a:lvl2pPr>
            <a:lvl3pPr>
              <a:tabLst>
                <a:tab pos="723900" algn="l"/>
                <a:tab pos="1447800" algn="l"/>
                <a:tab pos="2171700" algn="l"/>
                <a:tab pos="2895600" algn="l"/>
              </a:tabLst>
              <a:defRPr>
                <a:solidFill>
                  <a:srgbClr val="000000"/>
                </a:solidFill>
                <a:latin typeface="Arial" charset="0"/>
                <a:ea typeface="SimSun" charset="0"/>
                <a:cs typeface="SimSun" charset="0"/>
              </a:defRPr>
            </a:lvl3pPr>
            <a:lvl4pPr>
              <a:tabLst>
                <a:tab pos="723900" algn="l"/>
                <a:tab pos="1447800" algn="l"/>
                <a:tab pos="2171700" algn="l"/>
                <a:tab pos="2895600" algn="l"/>
              </a:tabLst>
              <a:defRPr>
                <a:solidFill>
                  <a:srgbClr val="000000"/>
                </a:solidFill>
                <a:latin typeface="Arial" charset="0"/>
                <a:ea typeface="SimSun" charset="0"/>
                <a:cs typeface="SimSun" charset="0"/>
              </a:defRPr>
            </a:lvl4pPr>
            <a:lvl5pPr>
              <a:tabLst>
                <a:tab pos="723900" algn="l"/>
                <a:tab pos="1447800" algn="l"/>
                <a:tab pos="2171700" algn="l"/>
                <a:tab pos="28956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0"/>
                <a:cs typeface="SimSun" charset="0"/>
              </a:defRPr>
            </a:lvl9pPr>
          </a:lstStyle>
          <a:p>
            <a:r>
              <a:rPr lang="en-US" sz="2800"/>
              <a:t>-Decreased vision</a:t>
            </a:r>
          </a:p>
          <a:p>
            <a:r>
              <a:rPr lang="en-US" sz="2800"/>
              <a:t>-Diplopia in upgaze</a:t>
            </a:r>
          </a:p>
          <a:p>
            <a:r>
              <a:rPr lang="en-US" sz="2800"/>
              <a:t>-No light sensitivity</a:t>
            </a:r>
          </a:p>
          <a:p>
            <a:r>
              <a:rPr lang="en-US" sz="2800"/>
              <a:t>-Sometimes dim vision, no glare or halos around lights</a:t>
            </a:r>
          </a:p>
          <a:p>
            <a:r>
              <a:rPr lang="en-US" sz="2800"/>
              <a:t>-No bruit</a:t>
            </a:r>
          </a:p>
          <a:p>
            <a:endParaRPr lang="en-US" sz="2800"/>
          </a:p>
          <a:p>
            <a:r>
              <a:rPr lang="en-US" sz="2800"/>
              <a:t>History of head trauma 3 years ago</a:t>
            </a:r>
          </a:p>
          <a:p>
            <a:endParaRPr lang="en-US" sz="2800"/>
          </a:p>
          <a:p>
            <a:r>
              <a:rPr lang="en-US" sz="2800"/>
              <a:t>10mg prednisone PO</a:t>
            </a:r>
          </a:p>
          <a:p>
            <a:r>
              <a:rPr lang="en-US" sz="2800"/>
              <a:t>No Med Hx, ROS neg</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4579">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4579">
                                            <p:txEl>
                                              <p:pRg st="1" end="1"/>
                                            </p:txEl>
                                          </p:spTgt>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24579">
                                            <p:txEl>
                                              <p:pRg st="2" end="2"/>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24579">
                                            <p:txEl>
                                              <p:pRg st="3" end="3"/>
                                            </p:txEl>
                                          </p:spTgt>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24579">
                                            <p:txEl>
                                              <p:pRg st="4" end="4"/>
                                            </p:txEl>
                                          </p:spTgt>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24579">
                                            <p:txEl>
                                              <p:pRg st="6" end="6"/>
                                            </p:txEl>
                                          </p:spTgt>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24579">
                                            <p:txEl>
                                              <p:pRg st="8" end="8"/>
                                            </p:txEl>
                                          </p:spTgt>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245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50" r="5918"/>
          <a:stretch/>
        </p:blipFill>
        <p:spPr bwMode="auto">
          <a:xfrm>
            <a:off x="620712" y="1646237"/>
            <a:ext cx="3931357" cy="4657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512" y="1646237"/>
            <a:ext cx="3689480" cy="467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39921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Physical exam</a:t>
            </a:r>
          </a:p>
        </p:txBody>
      </p:sp>
      <p:sp>
        <p:nvSpPr>
          <p:cNvPr id="26626" name="Rectangle 2"/>
          <p:cNvSpPr>
            <a:spLocks noGrp="1" noChangeArrowheads="1"/>
          </p:cNvSpPr>
          <p:nvPr>
            <p:ph type="body" idx="1"/>
          </p:nvPr>
        </p:nvSpPr>
        <p:spPr>
          <a:xfrm>
            <a:off x="539750" y="1368425"/>
            <a:ext cx="8789988" cy="6164263"/>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VA: 6/6 and 6/9</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IOP 12/13</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Pupils normal, no APD</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Full EOM, no lid lag</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3mm proptosis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Conj/episcleral injection</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AC deep &amp; quiet</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c/d 0.2, no disc edema</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Normal fovea reflex</a:t>
            </a:r>
          </a:p>
          <a:p>
            <a:pPr marL="431800" indent="-323850">
              <a:buClr>
                <a:srgbClr val="FF6633"/>
              </a:buClr>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sz="3200"/>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8" y="1368425"/>
            <a:ext cx="4392612" cy="5789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Physical exam</a:t>
            </a:r>
          </a:p>
        </p:txBody>
      </p:sp>
      <p:sp>
        <p:nvSpPr>
          <p:cNvPr id="27650" name="Rectangle 2"/>
          <p:cNvSpPr>
            <a:spLocks noGrp="1" noChangeArrowheads="1"/>
          </p:cNvSpPr>
          <p:nvPr>
            <p:ph type="body" idx="1"/>
          </p:nvPr>
        </p:nvSpPr>
        <p:spPr>
          <a:xfrm>
            <a:off x="5211763" y="1279525"/>
            <a:ext cx="4857750" cy="5691188"/>
          </a:xfrm>
          <a:ln/>
        </p:spPr>
        <p:txBody>
          <a:bodyPr tIns="26460"/>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Lst>
            </a:pPr>
            <a:r>
              <a:rPr lang="en-US" sz="3000"/>
              <a:t>VA: 6/6 and 6/36</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Lst>
            </a:pPr>
            <a:r>
              <a:rPr lang="en-US" sz="3000"/>
              <a:t>IOP 14/26</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Lst>
            </a:pPr>
            <a:r>
              <a:rPr lang="en-US" sz="3000"/>
              <a:t>Left APD</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Lst>
            </a:pPr>
            <a:r>
              <a:rPr lang="en-US" sz="3000"/>
              <a:t>Restricted upgaze OS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Lst>
            </a:pPr>
            <a:r>
              <a:rPr lang="en-US" sz="3000"/>
              <a:t>3mm proptosis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Lst>
            </a:pPr>
            <a:r>
              <a:rPr lang="en-US" sz="3000"/>
              <a:t>Injection, chemosis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Lst>
            </a:pPr>
            <a:r>
              <a:rPr lang="en-US" sz="3000"/>
              <a:t>K clear, AC deep &amp; quiet</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Lst>
            </a:pPr>
            <a:r>
              <a:rPr lang="en-US" sz="3000"/>
              <a:t>c/d 0.3/0.6, no disc edema</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Lst>
            </a:pPr>
            <a:r>
              <a:rPr lang="en-US" sz="3000"/>
              <a:t>Normal fovea reflex</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l="20000" r="9999"/>
          <a:stretch>
            <a:fillRect/>
          </a:stretch>
        </p:blipFill>
        <p:spPr bwMode="auto">
          <a:xfrm>
            <a:off x="547688" y="2289175"/>
            <a:ext cx="4448175" cy="3929063"/>
          </a:xfrm>
          <a:prstGeom prst="rect">
            <a:avLst/>
          </a:prstGeom>
          <a:noFill/>
          <a:ln>
            <a:noFill/>
          </a:ln>
          <a:effectLst/>
          <a:extLst>
            <a:ext uri="{909E8E84-426E-40dd-AFC4-6F175D3DCCD1}">
              <a14:hiddenFill xmlns:a14="http://schemas.microsoft.com/office/drawing/2010/main">
                <a:blipFill dpi="0" rotWithShape="0">
                  <a:blip/>
                  <a:srcRect l="20000" r="99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l="5078" r="25398"/>
          <a:stretch>
            <a:fillRect/>
          </a:stretch>
        </p:blipFill>
        <p:spPr bwMode="auto">
          <a:xfrm>
            <a:off x="307975" y="330200"/>
            <a:ext cx="5429250" cy="5340350"/>
          </a:xfrm>
          <a:prstGeom prst="rect">
            <a:avLst/>
          </a:prstGeom>
          <a:noFill/>
          <a:ln>
            <a:noFill/>
          </a:ln>
          <a:effectLst/>
          <a:extLst>
            <a:ext uri="{909E8E84-426E-40dd-AFC4-6F175D3DCCD1}">
              <a14:hiddenFill xmlns:a14="http://schemas.microsoft.com/office/drawing/2010/main">
                <a:blipFill dpi="0" rotWithShape="0">
                  <a:blip/>
                  <a:srcRect l="5078" r="2539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r="14951" b="34999"/>
          <a:stretch>
            <a:fillRect/>
          </a:stretch>
        </p:blipFill>
        <p:spPr bwMode="auto">
          <a:xfrm>
            <a:off x="4972050" y="2179638"/>
            <a:ext cx="4808538" cy="4919662"/>
          </a:xfrm>
          <a:prstGeom prst="rect">
            <a:avLst/>
          </a:prstGeom>
          <a:noFill/>
          <a:ln>
            <a:noFill/>
          </a:ln>
          <a:effectLst/>
          <a:extLst>
            <a:ext uri="{909E8E84-426E-40dd-AFC4-6F175D3DCCD1}">
              <a14:hiddenFill xmlns:a14="http://schemas.microsoft.com/office/drawing/2010/main">
                <a:blipFill dpi="0" rotWithShape="0">
                  <a:blip/>
                  <a:srcRect r="14951" b="349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l="5276" t="39867" r="9999" b="4984"/>
          <a:stretch>
            <a:fillRect/>
          </a:stretch>
        </p:blipFill>
        <p:spPr bwMode="auto">
          <a:xfrm>
            <a:off x="1463675" y="3768725"/>
            <a:ext cx="7383463" cy="3657600"/>
          </a:xfrm>
          <a:prstGeom prst="rect">
            <a:avLst/>
          </a:prstGeom>
          <a:noFill/>
          <a:ln>
            <a:noFill/>
          </a:ln>
          <a:effectLst/>
          <a:extLst>
            <a:ext uri="{909E8E84-426E-40dd-AFC4-6F175D3DCCD1}">
              <a14:hiddenFill xmlns:a14="http://schemas.microsoft.com/office/drawing/2010/main">
                <a:blipFill dpi="0" rotWithShape="0">
                  <a:blip/>
                  <a:srcRect l="5276" t="39867" r="9999" b="49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t="10233" b="25583"/>
          <a:stretch>
            <a:fillRect/>
          </a:stretch>
        </p:blipFill>
        <p:spPr bwMode="auto">
          <a:xfrm>
            <a:off x="1828800" y="201613"/>
            <a:ext cx="6583363" cy="3565525"/>
          </a:xfrm>
          <a:prstGeom prst="rect">
            <a:avLst/>
          </a:prstGeom>
          <a:noFill/>
          <a:ln>
            <a:noFill/>
          </a:ln>
          <a:effectLst/>
          <a:extLst>
            <a:ext uri="{909E8E84-426E-40dd-AFC4-6F175D3DCCD1}">
              <a14:hiddenFill xmlns:a14="http://schemas.microsoft.com/office/drawing/2010/main">
                <a:blipFill dpi="0" rotWithShape="0">
                  <a:blip/>
                  <a:srcRect t="10233" b="255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4202112" y="3703637"/>
            <a:ext cx="1752600" cy="228600"/>
          </a:xfrm>
          <a:prstGeom prst="rect">
            <a:avLst/>
          </a:prstGeom>
          <a:solidFill>
            <a:schemeClr val="tx1"/>
          </a:solidFill>
        </p:spPr>
        <p:txBody>
          <a:bodyPr wrap="square" rtlCol="0">
            <a:spAutoFit/>
          </a:bodyPr>
          <a:lstStyle/>
          <a:p>
            <a:endParaRPr lang="en-US" dirty="0"/>
          </a:p>
        </p:txBody>
      </p:sp>
      <p:sp>
        <p:nvSpPr>
          <p:cNvPr id="7" name="TextBox 6"/>
          <p:cNvSpPr txBox="1"/>
          <p:nvPr/>
        </p:nvSpPr>
        <p:spPr>
          <a:xfrm>
            <a:off x="7707312" y="3779837"/>
            <a:ext cx="1143000" cy="228600"/>
          </a:xfrm>
          <a:prstGeom prst="rect">
            <a:avLst/>
          </a:prstGeom>
          <a:solidFill>
            <a:schemeClr val="tx1"/>
          </a:solidFill>
        </p:spPr>
        <p:txBody>
          <a:bodyPr wrap="square" rtlCol="0">
            <a:spAutoFit/>
          </a:bodyPr>
          <a:lstStyle/>
          <a:p>
            <a:endParaRPr lang="en-US" dirty="0"/>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Diagnosis and Management</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l="20000" r="9999"/>
          <a:stretch>
            <a:fillRect/>
          </a:stretch>
        </p:blipFill>
        <p:spPr bwMode="auto">
          <a:xfrm>
            <a:off x="581025" y="1390650"/>
            <a:ext cx="4448175" cy="3929063"/>
          </a:xfrm>
          <a:prstGeom prst="rect">
            <a:avLst/>
          </a:prstGeom>
          <a:noFill/>
          <a:ln>
            <a:noFill/>
          </a:ln>
          <a:effectLst/>
          <a:extLst>
            <a:ext uri="{909E8E84-426E-40dd-AFC4-6F175D3DCCD1}">
              <a14:hiddenFill xmlns:a14="http://schemas.microsoft.com/office/drawing/2010/main">
                <a:blipFill dpi="0" rotWithShape="0">
                  <a:blip/>
                  <a:srcRect l="20000" r="99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t="14999" b="14999"/>
          <a:stretch>
            <a:fillRect/>
          </a:stretch>
        </p:blipFill>
        <p:spPr bwMode="auto">
          <a:xfrm>
            <a:off x="5394325" y="1400175"/>
            <a:ext cx="4148138" cy="3903663"/>
          </a:xfrm>
          <a:prstGeom prst="rect">
            <a:avLst/>
          </a:prstGeom>
          <a:noFill/>
          <a:ln>
            <a:noFill/>
          </a:ln>
          <a:effectLst/>
          <a:extLst>
            <a:ext uri="{909E8E84-426E-40dd-AFC4-6F175D3DCCD1}">
              <a14:hiddenFill xmlns:a14="http://schemas.microsoft.com/office/drawing/2010/main">
                <a:blipFill dpi="0" rotWithShape="0">
                  <a:blip/>
                  <a:srcRect t="14999" b="149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Text Box 4"/>
          <p:cNvSpPr txBox="1">
            <a:spLocks noChangeArrowheads="1"/>
          </p:cNvSpPr>
          <p:nvPr/>
        </p:nvSpPr>
        <p:spPr bwMode="auto">
          <a:xfrm>
            <a:off x="352425" y="4284663"/>
            <a:ext cx="4846638" cy="2816225"/>
          </a:xfrm>
          <a:prstGeom prst="rect">
            <a:avLst/>
          </a:prstGeom>
          <a:gradFill rotWithShape="0">
            <a:gsLst>
              <a:gs pos="0">
                <a:srgbClr val="999999"/>
              </a:gs>
              <a:gs pos="100000">
                <a:srgbClr val="EEEEEE">
                  <a:alpha val="50000"/>
                </a:srgbClr>
              </a:gs>
            </a:gsLst>
            <a:lin ang="135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73224" rIns="90000" bIns="45000"/>
          <a:lstStyle>
            <a:lvl1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9pPr>
          </a:lstStyle>
          <a:p>
            <a:r>
              <a:rPr lang="en-US" sz="3200"/>
              <a:t>-Carotid cavernous fistula</a:t>
            </a:r>
          </a:p>
          <a:p>
            <a:endParaRPr lang="en-US" sz="3200"/>
          </a:p>
          <a:p>
            <a:r>
              <a:rPr lang="en-US" sz="3200"/>
              <a:t>&gt;Selective arteriography with embolization of fistula with intra-arterial/venous coils </a:t>
            </a:r>
          </a:p>
        </p:txBody>
      </p:sp>
      <p:sp>
        <p:nvSpPr>
          <p:cNvPr id="30725" name="Text Box 5"/>
          <p:cNvSpPr txBox="1">
            <a:spLocks noChangeArrowheads="1"/>
          </p:cNvSpPr>
          <p:nvPr/>
        </p:nvSpPr>
        <p:spPr bwMode="auto">
          <a:xfrm>
            <a:off x="5522913" y="4275138"/>
            <a:ext cx="4173537" cy="2651125"/>
          </a:xfrm>
          <a:prstGeom prst="rect">
            <a:avLst/>
          </a:prstGeom>
          <a:gradFill rotWithShape="0">
            <a:gsLst>
              <a:gs pos="0">
                <a:srgbClr val="999999"/>
              </a:gs>
              <a:gs pos="100000">
                <a:srgbClr val="EEEEEE">
                  <a:alpha val="50000"/>
                </a:srgbClr>
              </a:gs>
            </a:gsLst>
            <a:lin ang="135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73224" rIns="90000" bIns="45000"/>
          <a:lstStyle>
            <a:lvl1pPr>
              <a:tabLst>
                <a:tab pos="723900" algn="l"/>
                <a:tab pos="1447800" algn="l"/>
                <a:tab pos="2171700" algn="l"/>
                <a:tab pos="2895600" algn="l"/>
                <a:tab pos="36195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SimSun" charset="0"/>
                <a:cs typeface="SimSun" charset="0"/>
              </a:defRPr>
            </a:lvl9pPr>
          </a:lstStyle>
          <a:p>
            <a:r>
              <a:rPr lang="en-US" sz="3200"/>
              <a:t>-Non-specific orbital inflammation</a:t>
            </a:r>
          </a:p>
          <a:p>
            <a:endParaRPr lang="en-US" sz="3200"/>
          </a:p>
          <a:p>
            <a:r>
              <a:rPr lang="en-US" sz="3200"/>
              <a:t>&gt;High dose oral steroids</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29 year old man with blurred vision OD</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656" y="2118519"/>
            <a:ext cx="5519738" cy="414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83100" y="2060575"/>
            <a:ext cx="5595938" cy="4198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720725" y="1008063"/>
            <a:ext cx="8855075" cy="563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8224" rIns="0" bIns="0"/>
          <a:lstStyle>
            <a:lvl1pPr marL="431800" indent="-3238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9pPr>
          </a:lstStyle>
          <a:p>
            <a:pPr>
              <a:spcAft>
                <a:spcPts val="1425"/>
              </a:spcAft>
              <a:buClr>
                <a:srgbClr val="FF6633"/>
              </a:buClr>
              <a:buSzPct val="45000"/>
              <a:buFont typeface="Wingdings" charset="0"/>
              <a:buChar char=""/>
            </a:pPr>
            <a:r>
              <a:rPr lang="en-US" sz="3200">
                <a:solidFill>
                  <a:srgbClr val="000080"/>
                </a:solidFill>
                <a:cs typeface="Arial Unicode MS" charset="0"/>
              </a:rPr>
              <a:t>“As we have become more and more dependent upon the laboratory and special investigations in making our diagnosis, we have gradually lost that faculty of clinical observation which enabled these early clinicians to make an accurate diagnosis in the more common diseases almost with a glance at the patient.” - Dr. Will Mayo</a:t>
            </a:r>
          </a:p>
          <a:p>
            <a:pPr>
              <a:spcAft>
                <a:spcPts val="1425"/>
              </a:spcAft>
              <a:buClr>
                <a:srgbClr val="FF6633"/>
              </a:buClr>
              <a:buSzPct val="45000"/>
              <a:buFont typeface="Wingdings" charset="0"/>
              <a:buChar char=""/>
            </a:pPr>
            <a:r>
              <a:rPr lang="en-US" sz="3200">
                <a:solidFill>
                  <a:srgbClr val="000080"/>
                </a:solidFill>
                <a:cs typeface="Arial Unicode MS" charset="0"/>
              </a:rPr>
              <a:t>“Thus the specialist’s practice exacts wider knowledge of the body in health and disease; he must be able to examine the entire body…”- Dr. Charlie Mayo</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2950" y="5675313"/>
            <a:ext cx="1625600" cy="1525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History</a:t>
            </a:r>
          </a:p>
        </p:txBody>
      </p:sp>
      <p:sp>
        <p:nvSpPr>
          <p:cNvPr id="32770" name="Rectangle 2"/>
          <p:cNvSpPr>
            <a:spLocks noGrp="1" noChangeArrowheads="1"/>
          </p:cNvSpPr>
          <p:nvPr>
            <p:ph type="body" idx="1"/>
          </p:nvPr>
        </p:nvSpPr>
        <p:spPr>
          <a:xfrm>
            <a:off x="720725" y="1979613"/>
            <a:ext cx="4321175" cy="4260850"/>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Chief Complaint/HPI</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Ocular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Medical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medications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allergies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Family/social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Review of systems</a:t>
            </a:r>
          </a:p>
        </p:txBody>
      </p:sp>
      <p:sp>
        <p:nvSpPr>
          <p:cNvPr id="32771" name="Rectangle 3"/>
          <p:cNvSpPr>
            <a:spLocks noGrp="1" noChangeArrowheads="1"/>
          </p:cNvSpPr>
          <p:nvPr>
            <p:ph type="body" idx="2"/>
          </p:nvPr>
        </p:nvSpPr>
        <p:spPr>
          <a:xfrm>
            <a:off x="5257800" y="1979613"/>
            <a:ext cx="4321175" cy="4140200"/>
          </a:xfrm>
          <a:ln/>
        </p:spPr>
        <p:txBody>
          <a:bodyPr/>
          <a:lstStyle/>
          <a:p>
            <a:pPr marL="0" indent="107950">
              <a:tabLst>
                <a:tab pos="723900" algn="l"/>
                <a:tab pos="1447800" algn="l"/>
                <a:tab pos="2171700" algn="l"/>
                <a:tab pos="2895600" algn="l"/>
                <a:tab pos="3619500" algn="l"/>
              </a:tabLst>
            </a:pPr>
            <a:r>
              <a:rPr lang="en-US" sz="3200"/>
              <a:t>Blurred VA, pain OD x 3-4 days, no trauma</a:t>
            </a:r>
          </a:p>
          <a:p>
            <a:pPr marL="0" indent="107950">
              <a:tabLst>
                <a:tab pos="723900" algn="l"/>
                <a:tab pos="1447800" algn="l"/>
                <a:tab pos="2171700" algn="l"/>
                <a:tab pos="2895600" algn="l"/>
                <a:tab pos="3619500" algn="l"/>
              </a:tabLst>
            </a:pPr>
            <a:r>
              <a:rPr lang="en-US" sz="3200"/>
              <a:t>No medical Hx, no meds, no allergies</a:t>
            </a:r>
          </a:p>
          <a:p>
            <a:pPr marL="0" indent="107950">
              <a:tabLst>
                <a:tab pos="723900" algn="l"/>
                <a:tab pos="1447800" algn="l"/>
                <a:tab pos="2171700" algn="l"/>
                <a:tab pos="2895600" algn="l"/>
                <a:tab pos="3619500" algn="l"/>
              </a:tabLst>
            </a:pPr>
            <a:endParaRPr lang="en-US" sz="3200"/>
          </a:p>
          <a:p>
            <a:pPr marL="431800" indent="-323850">
              <a:buClr>
                <a:srgbClr val="FF6633"/>
              </a:buClr>
              <a:buSzPct val="45000"/>
              <a:buFont typeface="Wingdings" charset="0"/>
              <a:buNone/>
              <a:tabLst>
                <a:tab pos="723900" algn="l"/>
                <a:tab pos="1447800" algn="l"/>
                <a:tab pos="2171700" algn="l"/>
                <a:tab pos="2895600" algn="l"/>
                <a:tab pos="3619500" algn="l"/>
              </a:tabLst>
            </a:pPr>
            <a:endParaRPr lang="en-US" sz="3200"/>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29 year old man with blurred vision OD</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656" y="2118519"/>
            <a:ext cx="5519738" cy="414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83100" y="2060575"/>
            <a:ext cx="5595938" cy="4198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6" name="Text Box 4"/>
          <p:cNvSpPr txBox="1">
            <a:spLocks noChangeArrowheads="1"/>
          </p:cNvSpPr>
          <p:nvPr/>
        </p:nvSpPr>
        <p:spPr bwMode="auto">
          <a:xfrm>
            <a:off x="2784475" y="1166813"/>
            <a:ext cx="4479925" cy="5995987"/>
          </a:xfrm>
          <a:prstGeom prst="rect">
            <a:avLst/>
          </a:prstGeom>
          <a:gradFill rotWithShape="0">
            <a:gsLst>
              <a:gs pos="0">
                <a:srgbClr val="999999"/>
              </a:gs>
              <a:gs pos="100000">
                <a:srgbClr val="EEEEEE"/>
              </a:gs>
            </a:gsLst>
            <a:lin ang="13500000" scaled="1"/>
          </a:gradFill>
          <a:ln>
            <a:noFill/>
          </a:ln>
          <a:effectLst>
            <a:outerShdw blurRad="63500" dist="101823" dir="2700000" algn="ctr" rotWithShape="0">
              <a:srgbClr val="808080"/>
            </a:outerShdw>
          </a:effectLst>
          <a:extLst>
            <a:ext uri="{91240B29-F687-4f45-9708-019B960494DF}">
              <a14:hiddenLine xmlns:a14="http://schemas.microsoft.com/office/drawing/2010/main" w="9525" cap="flat">
                <a:solidFill>
                  <a:srgbClr val="000000"/>
                </a:solidFill>
                <a:round/>
                <a:headEnd/>
                <a:tailEnd/>
              </a14:hiddenLine>
            </a:ext>
          </a:extLst>
        </p:spPr>
        <p:txBody>
          <a:bodyPr lIns="90000" tIns="73224" rIns="90000" bIns="45000"/>
          <a:lstStyle>
            <a:lvl1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SimSun" charset="0"/>
                <a:cs typeface="SimSun" charset="0"/>
              </a:defRPr>
            </a:lvl9pPr>
          </a:lstStyle>
          <a:p>
            <a:r>
              <a:rPr lang="en-US" sz="3200"/>
              <a:t>Blurred VA or diplopia?</a:t>
            </a:r>
          </a:p>
          <a:p>
            <a:endParaRPr lang="en-US" sz="3200"/>
          </a:p>
          <a:p>
            <a:r>
              <a:rPr lang="en-US" sz="3200"/>
              <a:t>When did ptosis start?</a:t>
            </a:r>
          </a:p>
          <a:p>
            <a:endParaRPr lang="en-US" sz="3200"/>
          </a:p>
          <a:p>
            <a:r>
              <a:rPr lang="en-US" sz="3200"/>
              <a:t>Pain: surface or retrobulbar? Onset?</a:t>
            </a:r>
          </a:p>
          <a:p>
            <a:endParaRPr lang="en-US" sz="3200"/>
          </a:p>
          <a:p>
            <a:r>
              <a:rPr lang="en-US" sz="3200"/>
              <a:t>Headache? Neurological problems?</a:t>
            </a:r>
          </a:p>
          <a:p>
            <a:endParaRPr lang="en-US" sz="3200"/>
          </a:p>
          <a:p>
            <a:r>
              <a:rPr lang="en-US" sz="3200"/>
              <a:t>Sinus problems? Difficulty chewing or swallowing?</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Physical exam</a:t>
            </a:r>
          </a:p>
        </p:txBody>
      </p:sp>
      <p:sp>
        <p:nvSpPr>
          <p:cNvPr id="34818" name="Rectangle 2"/>
          <p:cNvSpPr>
            <a:spLocks noGrp="1" noChangeArrowheads="1"/>
          </p:cNvSpPr>
          <p:nvPr>
            <p:ph type="body" idx="1"/>
          </p:nvPr>
        </p:nvSpPr>
        <p:spPr>
          <a:xfrm>
            <a:off x="720725" y="1368425"/>
            <a:ext cx="8789988" cy="5803900"/>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VA: 6/18 and 6/6</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Pupils: sluggish OD, 5/5 dark, 4/3 light, no APD</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Complete ophthalmoplegia OD, -1 abduction deficit OS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PF 3/11, MRD1 -2/+4, Lid excursion 0/8</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Hertel 17/16@105</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Cornea clear, AC quiet, lens clear</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Fovea normal c/d 0.1 no edema OU</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3200"/>
              <a:t>Cranial nerve 5, 7, 8, 12 intact</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Family History?</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388" y="1692275"/>
            <a:ext cx="7132637" cy="5237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Physical Exam</a:t>
            </a:r>
          </a:p>
        </p:txBody>
      </p:sp>
      <p:sp>
        <p:nvSpPr>
          <p:cNvPr id="36866" name="Rectangle 2"/>
          <p:cNvSpPr>
            <a:spLocks noGrp="1" noChangeArrowheads="1"/>
          </p:cNvSpPr>
          <p:nvPr>
            <p:ph type="body" idx="1"/>
          </p:nvPr>
        </p:nvSpPr>
        <p:spPr>
          <a:xfrm>
            <a:off x="720725" y="1979613"/>
            <a:ext cx="8855075" cy="4894262"/>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Lisch nodules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Plexiform neurofibromas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Pulsatile exophthalmos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Prominent corneal nerves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Choroidal hamartomas</a:t>
            </a:r>
          </a:p>
          <a:p>
            <a:pPr marL="431800" indent="-323850">
              <a:buClr>
                <a:srgbClr val="FF6633"/>
              </a:buClr>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Cafe-au-lait spots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Neurofibromas</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Lisch nodules</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279525"/>
            <a:ext cx="7040562" cy="512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025" y="2992438"/>
            <a:ext cx="5519738" cy="414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7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Prominent corneal nerves</a:t>
            </a: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113" y="1979613"/>
            <a:ext cx="6210300" cy="414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err="1" smtClean="0"/>
              <a:t>Funduscopic</a:t>
            </a:r>
            <a:r>
              <a:rPr lang="en-US" dirty="0" smtClean="0"/>
              <a:t> findings in NF1</a:t>
            </a:r>
            <a:endParaRPr lang="en-US" dirty="0"/>
          </a:p>
        </p:txBody>
      </p:sp>
      <p:pic>
        <p:nvPicPr>
          <p:cNvPr id="2" name="Picture 1" descr="astrocytic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512" y="3322637"/>
            <a:ext cx="4267200" cy="3835400"/>
          </a:xfrm>
          <a:prstGeom prst="rect">
            <a:avLst/>
          </a:prstGeom>
        </p:spPr>
      </p:pic>
      <p:pic>
        <p:nvPicPr>
          <p:cNvPr id="3" name="Picture 2" descr="astrocyt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513" y="1265237"/>
            <a:ext cx="4941794" cy="3733800"/>
          </a:xfrm>
          <a:prstGeom prst="rect">
            <a:avLst/>
          </a:prstGeom>
        </p:spPr>
      </p:pic>
    </p:spTree>
    <p:extLst>
      <p:ext uri="{BB962C8B-B14F-4D97-AF65-F5344CB8AC3E}">
        <p14:creationId xmlns:p14="http://schemas.microsoft.com/office/powerpoint/2010/main" val="3421173810"/>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Ancillary Testing and </a:t>
            </a:r>
            <a:br>
              <a:rPr lang="en-US"/>
            </a:br>
            <a:r>
              <a:rPr lang="en-US"/>
              <a:t>Differential Diagnosis</a:t>
            </a:r>
          </a:p>
        </p:txBody>
      </p:sp>
      <p:sp>
        <p:nvSpPr>
          <p:cNvPr id="40962" name="Rectangle 2"/>
          <p:cNvSpPr>
            <a:spLocks noGrp="1" noChangeArrowheads="1"/>
          </p:cNvSpPr>
          <p:nvPr>
            <p:ph type="body" idx="1"/>
          </p:nvPr>
        </p:nvSpPr>
        <p:spPr>
          <a:xfrm>
            <a:off x="720725" y="1979613"/>
            <a:ext cx="8855075" cy="4140200"/>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Acute/</a:t>
            </a:r>
            <a:r>
              <a:rPr lang="en-US" dirty="0" err="1"/>
              <a:t>subacute</a:t>
            </a:r>
            <a:r>
              <a:rPr lang="en-US" dirty="0"/>
              <a:t> presentation of cranial nerve 3, 4, 6 palsy with ?partial pupil and optic nerve involvement</a:t>
            </a:r>
          </a:p>
          <a:p>
            <a:pPr marL="1727200" lvl="1" indent="-609600">
              <a:buSzPct val="75000"/>
              <a:buFont typeface="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Orbital apex versus cavernous sinus </a:t>
            </a:r>
            <a:r>
              <a:rPr lang="en-US" dirty="0" smtClean="0"/>
              <a:t>lesion</a:t>
            </a:r>
          </a:p>
          <a:p>
            <a:pPr marL="1727200" lvl="1" indent="-609600">
              <a:buSzPct val="75000"/>
              <a:buFont typeface="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O</a:t>
            </a:r>
            <a:r>
              <a:rPr lang="en-US" dirty="0" smtClean="0"/>
              <a:t>ptic </a:t>
            </a:r>
            <a:r>
              <a:rPr lang="en-US" dirty="0"/>
              <a:t>nerve </a:t>
            </a:r>
            <a:r>
              <a:rPr lang="en-US" dirty="0" err="1"/>
              <a:t>glioma</a:t>
            </a:r>
            <a:r>
              <a:rPr lang="en-US" dirty="0"/>
              <a:t> versus sphenoid wing meningioma</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CT orbits, brain</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Skull X-ray</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61 year old man with left eye pain</a:t>
            </a: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288" y="1557338"/>
            <a:ext cx="4206875" cy="5303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28 year old woman with eye irritation</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913" y="2078038"/>
            <a:ext cx="3932237" cy="4872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History</a:t>
            </a:r>
          </a:p>
        </p:txBody>
      </p:sp>
      <p:sp>
        <p:nvSpPr>
          <p:cNvPr id="43010" name="Rectangle 2"/>
          <p:cNvSpPr>
            <a:spLocks noGrp="1" noChangeArrowheads="1"/>
          </p:cNvSpPr>
          <p:nvPr>
            <p:ph type="body" idx="1"/>
          </p:nvPr>
        </p:nvSpPr>
        <p:spPr>
          <a:xfrm>
            <a:off x="720725" y="1979613"/>
            <a:ext cx="4321175" cy="4714875"/>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b="1"/>
              <a:t>Chief Complaint/HPI </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Ocular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Medical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medications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allergies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Family/social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Review of systems</a:t>
            </a:r>
          </a:p>
        </p:txBody>
      </p:sp>
      <p:sp>
        <p:nvSpPr>
          <p:cNvPr id="43011" name="Rectangle 3"/>
          <p:cNvSpPr>
            <a:spLocks noGrp="1" noChangeArrowheads="1"/>
          </p:cNvSpPr>
          <p:nvPr>
            <p:ph type="body" idx="2"/>
          </p:nvPr>
        </p:nvSpPr>
        <p:spPr>
          <a:xfrm>
            <a:off x="4754563" y="1895475"/>
            <a:ext cx="4754562" cy="4268788"/>
          </a:xfrm>
          <a:ln/>
        </p:spPr>
        <p:txBody>
          <a:bodyPr/>
          <a:lstStyle/>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r>
              <a:rPr lang="en-US" sz="3200" dirty="0" smtClean="0"/>
              <a:t>	Left </a:t>
            </a:r>
            <a:r>
              <a:rPr lang="en-US" sz="3200" dirty="0"/>
              <a:t>eye irritation x3 months, worse now with constant foreign body sensation, swelling around the eye.  Vision NPL OS x1 year. Gradual </a:t>
            </a:r>
            <a:r>
              <a:rPr lang="en-US" sz="3200" dirty="0" err="1"/>
              <a:t>proptosis</a:t>
            </a:r>
            <a:r>
              <a:rPr lang="en-US" sz="3200" dirty="0"/>
              <a:t> x3 years. </a:t>
            </a:r>
          </a:p>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endParaRPr lang="en-US" sz="3200" dirty="0"/>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407988"/>
            <a:ext cx="1371600" cy="1646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History</a:t>
            </a:r>
          </a:p>
        </p:txBody>
      </p:sp>
      <p:sp>
        <p:nvSpPr>
          <p:cNvPr id="44034" name="Rectangle 2"/>
          <p:cNvSpPr>
            <a:spLocks noGrp="1" noChangeArrowheads="1"/>
          </p:cNvSpPr>
          <p:nvPr>
            <p:ph type="body" idx="1"/>
          </p:nvPr>
        </p:nvSpPr>
        <p:spPr>
          <a:xfrm>
            <a:off x="720725" y="1979613"/>
            <a:ext cx="4321175" cy="4260850"/>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Chief Complaint/HPI</a:t>
            </a:r>
            <a:r>
              <a:rPr lang="en-US" sz="3200" b="1"/>
              <a:t> </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Ocular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b="1"/>
              <a:t>Medical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medications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allergies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Family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b="1"/>
              <a:t>Review of systems</a:t>
            </a:r>
          </a:p>
        </p:txBody>
      </p:sp>
      <p:sp>
        <p:nvSpPr>
          <p:cNvPr id="44035" name="Rectangle 3"/>
          <p:cNvSpPr>
            <a:spLocks noGrp="1" noChangeArrowheads="1"/>
          </p:cNvSpPr>
          <p:nvPr>
            <p:ph type="body" idx="2"/>
          </p:nvPr>
        </p:nvSpPr>
        <p:spPr>
          <a:xfrm>
            <a:off x="5010150" y="1895475"/>
            <a:ext cx="4754562" cy="5529263"/>
          </a:xfrm>
          <a:ln/>
        </p:spPr>
        <p:txBody>
          <a:bodyPr/>
          <a:lstStyle/>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endParaRPr lang="en-US" sz="3200" dirty="0"/>
          </a:p>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endParaRPr lang="en-US" sz="3200" dirty="0"/>
          </a:p>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r>
              <a:rPr lang="en-US" sz="3200" dirty="0"/>
              <a:t>Diabetes</a:t>
            </a:r>
          </a:p>
          <a:p>
            <a:pPr marL="1727200" lvl="1" indent="-609600">
              <a:buSzPct val="75000"/>
              <a:buFont typeface="Symbol" charset="0"/>
              <a:buNone/>
              <a:tabLst>
                <a:tab pos="723900" algn="l"/>
                <a:tab pos="1447800" algn="l"/>
                <a:tab pos="2171700" algn="l"/>
                <a:tab pos="2895600" algn="l"/>
                <a:tab pos="3619500" algn="l"/>
                <a:tab pos="4343400" algn="l"/>
              </a:tabLst>
            </a:pPr>
            <a:r>
              <a:rPr lang="en-US" sz="2800" dirty="0"/>
              <a:t>Diet controlled</a:t>
            </a:r>
          </a:p>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r>
              <a:rPr lang="en-US" sz="3200" dirty="0"/>
              <a:t>Smoke cigarettes</a:t>
            </a:r>
          </a:p>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r>
              <a:rPr lang="en-US" sz="3200" dirty="0"/>
              <a:t>Weight loss, fatigue, skin darkening, lumps on his shoulders, poor memory</a:t>
            </a:r>
          </a:p>
          <a:p>
            <a:pPr marL="431800" indent="-323850">
              <a:buClr>
                <a:srgbClr val="FF6633"/>
              </a:buClr>
              <a:buSzPct val="45000"/>
              <a:buFont typeface="Wingdings" charset="0"/>
              <a:buNone/>
              <a:tabLst>
                <a:tab pos="723900" algn="l"/>
                <a:tab pos="1447800" algn="l"/>
                <a:tab pos="2171700" algn="l"/>
                <a:tab pos="2895600" algn="l"/>
                <a:tab pos="3619500" algn="l"/>
                <a:tab pos="4343400" algn="l"/>
              </a:tabLst>
            </a:pPr>
            <a:endParaRPr lang="en-US" sz="3200" dirty="0"/>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Physical Exam</a:t>
            </a: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1979613"/>
            <a:ext cx="3092450" cy="414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5059" name="Rectangle 3"/>
          <p:cNvSpPr>
            <a:spLocks noGrp="1" noChangeArrowheads="1"/>
          </p:cNvSpPr>
          <p:nvPr>
            <p:ph type="body" idx="1"/>
          </p:nvPr>
        </p:nvSpPr>
        <p:spPr>
          <a:xfrm>
            <a:off x="3932238" y="1476375"/>
            <a:ext cx="5646737" cy="5403850"/>
          </a:xfrm>
          <a:ln/>
        </p:spPr>
        <p:txBody>
          <a:bodyPr tIns="24695"/>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Lst>
            </a:pPr>
            <a:r>
              <a:rPr lang="en-US"/>
              <a:t>VA: 6/18 and NPL</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Lst>
            </a:pPr>
            <a:r>
              <a:rPr lang="en-US"/>
              <a:t>IOP: 16, 22</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Lst>
            </a:pPr>
            <a:r>
              <a:rPr lang="en-US"/>
              <a:t>Left APD</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Lst>
            </a:pPr>
            <a:r>
              <a:rPr lang="en-US"/>
              <a:t>Limited adduction, upgaze OS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Lst>
            </a:pPr>
            <a:r>
              <a:rPr lang="en-US"/>
              <a:t>8 mm proptosis, tight eyelid with 2mm ptosis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Lst>
            </a:pPr>
            <a:r>
              <a:rPr lang="en-US"/>
              <a:t>Moderate injection</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Lst>
            </a:pPr>
            <a:r>
              <a:rPr lang="en-US"/>
              <a:t>K epi irregular, AC deep &amp; quiet</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Lst>
            </a:pPr>
            <a:r>
              <a:rPr lang="en-US"/>
              <a:t>c/d 0.3/4, disc pallor OS</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Lst>
            </a:pPr>
            <a:r>
              <a:rPr lang="en-US"/>
              <a:t>Retina flat</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t="4999" b="4999"/>
          <a:stretch>
            <a:fillRect/>
          </a:stretch>
        </p:blipFill>
        <p:spPr bwMode="auto">
          <a:xfrm>
            <a:off x="388938" y="2389188"/>
            <a:ext cx="4183062" cy="4735512"/>
          </a:xfrm>
          <a:prstGeom prst="rect">
            <a:avLst/>
          </a:prstGeom>
          <a:noFill/>
          <a:ln>
            <a:noFill/>
          </a:ln>
          <a:effectLst/>
          <a:extLst>
            <a:ext uri="{909E8E84-426E-40dd-AFC4-6F175D3DCCD1}">
              <a14:hiddenFill xmlns:a14="http://schemas.microsoft.com/office/drawing/2010/main">
                <a:blipFill dpi="0" rotWithShape="0">
                  <a:blip/>
                  <a:srcRect t="4999" b="49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l="4999"/>
          <a:stretch>
            <a:fillRect/>
          </a:stretch>
        </p:blipFill>
        <p:spPr bwMode="auto">
          <a:xfrm>
            <a:off x="4057650" y="404813"/>
            <a:ext cx="5632450" cy="4205287"/>
          </a:xfrm>
          <a:prstGeom prst="rect">
            <a:avLst/>
          </a:prstGeom>
          <a:noFill/>
          <a:ln>
            <a:noFill/>
          </a:ln>
          <a:effectLst/>
          <a:extLst>
            <a:ext uri="{909E8E84-426E-40dd-AFC4-6F175D3DCCD1}">
              <a14:hiddenFill xmlns:a14="http://schemas.microsoft.com/office/drawing/2010/main">
                <a:blipFill dpi="0" rotWithShape="0">
                  <a:blip/>
                  <a:srcRect l="49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descr="belly.jpg"/>
          <p:cNvPicPr>
            <a:picLocks noChangeAspect="1"/>
          </p:cNvPicPr>
          <p:nvPr/>
        </p:nvPicPr>
        <p:blipFill rotWithShape="1">
          <a:blip r:embed="rId5">
            <a:extLst>
              <a:ext uri="{28A0092B-C50C-407E-A947-70E740481C1C}">
                <a14:useLocalDpi xmlns:a14="http://schemas.microsoft.com/office/drawing/2010/main" val="0"/>
              </a:ext>
            </a:extLst>
          </a:blip>
          <a:srcRect t="35107" r="15893" b="26147"/>
          <a:stretch/>
        </p:blipFill>
        <p:spPr>
          <a:xfrm>
            <a:off x="4811712" y="4355980"/>
            <a:ext cx="4749069" cy="292905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503238" y="269875"/>
            <a:ext cx="9070975" cy="2405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Differential Diagnosis</a:t>
            </a:r>
            <a:br>
              <a:rPr lang="en-US" dirty="0"/>
            </a:br>
            <a:r>
              <a:rPr lang="en-US" sz="3200" dirty="0"/>
              <a:t>61 </a:t>
            </a:r>
            <a:r>
              <a:rPr lang="en-US" sz="3200" dirty="0" err="1" smtClean="0"/>
              <a:t>yo</a:t>
            </a:r>
            <a:r>
              <a:rPr lang="en-US" sz="3200" dirty="0" smtClean="0"/>
              <a:t> man with NPL </a:t>
            </a:r>
            <a:r>
              <a:rPr lang="en-US" sz="3200" dirty="0"/>
              <a:t>vision x 1yr, partial </a:t>
            </a:r>
            <a:r>
              <a:rPr lang="en-US" sz="3200" dirty="0" err="1"/>
              <a:t>ophthalmoplegia</a:t>
            </a:r>
            <a:r>
              <a:rPr lang="en-US" sz="3200" dirty="0"/>
              <a:t>, </a:t>
            </a:r>
            <a:r>
              <a:rPr lang="en-US" sz="3200" dirty="0" err="1"/>
              <a:t>proptosis</a:t>
            </a:r>
            <a:r>
              <a:rPr lang="en-US" sz="3200" dirty="0"/>
              <a:t> </a:t>
            </a:r>
            <a:r>
              <a:rPr lang="en-US" sz="3200" dirty="0" smtClean="0"/>
              <a:t>x 3 </a:t>
            </a:r>
            <a:r>
              <a:rPr lang="en-US" sz="3200" dirty="0" err="1"/>
              <a:t>yrs</a:t>
            </a:r>
            <a:r>
              <a:rPr lang="en-US" sz="3200" dirty="0"/>
              <a:t>, with constitutional symptoms, lymphadenopathy and growing sub-cutaneous masses</a:t>
            </a:r>
          </a:p>
        </p:txBody>
      </p:sp>
      <p:sp>
        <p:nvSpPr>
          <p:cNvPr id="47106" name="Rectangle 2"/>
          <p:cNvSpPr>
            <a:spLocks noGrp="1" noChangeArrowheads="1"/>
          </p:cNvSpPr>
          <p:nvPr>
            <p:ph type="body" idx="1"/>
          </p:nvPr>
        </p:nvSpPr>
        <p:spPr>
          <a:xfrm>
            <a:off x="720725" y="3168650"/>
            <a:ext cx="4321175" cy="4140200"/>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dirty="0"/>
              <a:t>Metastasis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dirty="0"/>
              <a:t>Lymphoma</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dirty="0"/>
              <a:t>Meningioma</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dirty="0" err="1"/>
              <a:t>Rhabdomyosarcoma</a:t>
            </a:r>
            <a:endParaRPr lang="en-US" sz="3200" dirty="0"/>
          </a:p>
          <a:p>
            <a:pPr marL="431800" indent="-323850">
              <a:buClr>
                <a:srgbClr val="FF6633"/>
              </a:buClr>
              <a:buSzPct val="45000"/>
              <a:buFont typeface="Wingdings" charset="0"/>
              <a:buNone/>
              <a:tabLst>
                <a:tab pos="723900" algn="l"/>
                <a:tab pos="1447800" algn="l"/>
                <a:tab pos="2171700" algn="l"/>
                <a:tab pos="2895600" algn="l"/>
                <a:tab pos="3619500" algn="l"/>
              </a:tabLst>
            </a:pPr>
            <a:endParaRPr lang="en-US" sz="3200" dirty="0"/>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dirty="0" err="1"/>
              <a:t>Hemangioma</a:t>
            </a:r>
            <a:endParaRPr lang="en-US" sz="3200" dirty="0"/>
          </a:p>
        </p:txBody>
      </p:sp>
      <p:sp>
        <p:nvSpPr>
          <p:cNvPr id="47107" name="Rectangle 3"/>
          <p:cNvSpPr>
            <a:spLocks noGrp="1" noChangeArrowheads="1"/>
          </p:cNvSpPr>
          <p:nvPr>
            <p:ph type="body" idx="2"/>
          </p:nvPr>
        </p:nvSpPr>
        <p:spPr>
          <a:xfrm>
            <a:off x="4964112" y="3168650"/>
            <a:ext cx="4614863" cy="4140200"/>
          </a:xfrm>
          <a:ln/>
        </p:spPr>
        <p:txBody>
          <a:bodyPr/>
          <a:lstStyle/>
          <a:p>
            <a:pPr marL="565150" indent="-457200">
              <a:buClr>
                <a:srgbClr val="FF6633"/>
              </a:buClr>
              <a:buSzPct val="80000"/>
              <a:buFont typeface="Arial"/>
              <a:buChar char="•"/>
              <a:tabLst>
                <a:tab pos="723900" algn="l"/>
                <a:tab pos="1447800" algn="l"/>
                <a:tab pos="2171700" algn="l"/>
                <a:tab pos="2895600" algn="l"/>
                <a:tab pos="3619500" algn="l"/>
              </a:tabLst>
            </a:pPr>
            <a:r>
              <a:rPr lang="en-US" sz="3200" dirty="0"/>
              <a:t>Neurofibromatosis</a:t>
            </a:r>
          </a:p>
          <a:p>
            <a:pPr marL="565150" indent="-457200">
              <a:buClr>
                <a:srgbClr val="FF6633"/>
              </a:buClr>
              <a:buSzPct val="80000"/>
              <a:buFont typeface="Arial"/>
              <a:buChar char="•"/>
              <a:tabLst>
                <a:tab pos="723900" algn="l"/>
                <a:tab pos="1447800" algn="l"/>
                <a:tab pos="2171700" algn="l"/>
                <a:tab pos="2895600" algn="l"/>
                <a:tab pos="3619500" algn="l"/>
              </a:tabLst>
            </a:pPr>
            <a:endParaRPr lang="en-US" sz="3200" dirty="0"/>
          </a:p>
          <a:p>
            <a:pPr marL="565150" indent="-457200">
              <a:buClr>
                <a:srgbClr val="FF6633"/>
              </a:buClr>
              <a:buSzPct val="80000"/>
              <a:buFont typeface="Arial"/>
              <a:buChar char="•"/>
              <a:tabLst>
                <a:tab pos="723900" algn="l"/>
                <a:tab pos="1447800" algn="l"/>
                <a:tab pos="2171700" algn="l"/>
                <a:tab pos="2895600" algn="l"/>
                <a:tab pos="3619500" algn="l"/>
              </a:tabLst>
            </a:pPr>
            <a:r>
              <a:rPr lang="en-US" sz="3200" dirty="0"/>
              <a:t>Orbital tuberculosis</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val="0"/>
              </a:ext>
            </a:extLst>
          </a:blip>
          <a:srcRect l="9966" t="29999" r="19933" b="14999"/>
          <a:stretch>
            <a:fillRect/>
          </a:stretch>
        </p:blipFill>
        <p:spPr bwMode="auto">
          <a:xfrm>
            <a:off x="474663" y="2011363"/>
            <a:ext cx="5103812" cy="5145087"/>
          </a:xfrm>
          <a:prstGeom prst="rect">
            <a:avLst/>
          </a:prstGeom>
          <a:noFill/>
          <a:ln>
            <a:noFill/>
          </a:ln>
          <a:effectLst/>
          <a:extLst>
            <a:ext uri="{909E8E84-426E-40dd-AFC4-6F175D3DCCD1}">
              <a14:hiddenFill xmlns:a14="http://schemas.microsoft.com/office/drawing/2010/main">
                <a:blipFill dpi="0" rotWithShape="0">
                  <a:blip/>
                  <a:srcRect l="9966" t="29999" r="19933" b="149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4312" r="10259" b="4999"/>
          <a:stretch/>
        </p:blipFill>
        <p:spPr bwMode="auto">
          <a:xfrm>
            <a:off x="5573712" y="2800349"/>
            <a:ext cx="4204142" cy="4332288"/>
          </a:xfrm>
          <a:prstGeom prst="rect">
            <a:avLst/>
          </a:prstGeom>
          <a:noFill/>
          <a:ln>
            <a:noFill/>
          </a:ln>
          <a:effectLst/>
          <a:extLst>
            <a:ext uri="{909E8E84-426E-40dd-AFC4-6F175D3DCCD1}">
              <a14:hiddenFill xmlns:a14="http://schemas.microsoft.com/office/drawing/2010/main">
                <a:blipFill dpi="0" rotWithShape="0">
                  <a:blip/>
                  <a:srcRect t="-16670" r="-36154" b="49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1" name="Text Box 3"/>
          <p:cNvSpPr txBox="1">
            <a:spLocks noChangeArrowheads="1"/>
          </p:cNvSpPr>
          <p:nvPr/>
        </p:nvSpPr>
        <p:spPr bwMode="auto">
          <a:xfrm>
            <a:off x="549275" y="427038"/>
            <a:ext cx="9126538" cy="1676400"/>
          </a:xfrm>
          <a:prstGeom prst="rect">
            <a:avLst/>
          </a:prstGeom>
          <a:gradFill rotWithShape="0">
            <a:gsLst>
              <a:gs pos="0">
                <a:srgbClr val="999999"/>
              </a:gs>
              <a:gs pos="100000">
                <a:srgbClr val="EEEEEE"/>
              </a:gs>
            </a:gsLst>
            <a:lin ang="135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9695" rIns="90000" bIns="45000"/>
          <a:lstStyle>
            <a:lvl1pPr marL="215900" indent="-2159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1pPr>
            <a:lvl2pPr marL="431800" indent="-2159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9pPr>
          </a:lstStyle>
          <a:p>
            <a:pPr>
              <a:buSzPct val="45000"/>
              <a:buFont typeface="Wingdings" charset="0"/>
              <a:buChar char=""/>
            </a:pPr>
            <a:r>
              <a:rPr lang="en-US" sz="2800"/>
              <a:t>Tissue is the Issue: medial orbitotomy, incisional biopsy</a:t>
            </a:r>
          </a:p>
          <a:p>
            <a:pPr>
              <a:buSzPct val="45000"/>
              <a:buFont typeface="Wingdings" charset="0"/>
              <a:buChar char=""/>
            </a:pPr>
            <a:r>
              <a:rPr lang="en-US" sz="2800"/>
              <a:t>Non-hodgkin lymphoma on the shoulder</a:t>
            </a:r>
          </a:p>
          <a:p>
            <a:pPr>
              <a:buSzPct val="45000"/>
              <a:buFont typeface="Wingdings" charset="0"/>
              <a:buChar char=""/>
            </a:pPr>
            <a:r>
              <a:rPr lang="en-US" sz="2800"/>
              <a:t>?Small B cell lymphoma in orbit</a:t>
            </a:r>
          </a:p>
          <a:p>
            <a:pPr lvl="1">
              <a:buSzPct val="45000"/>
              <a:buFont typeface="Wingdings" charset="0"/>
              <a:buNone/>
            </a:pPr>
            <a:r>
              <a:rPr lang="en-US" sz="2800"/>
              <a:t>&gt;Path needs immunomarkers for definitive diagnosis</a:t>
            </a:r>
          </a:p>
        </p:txBody>
      </p:sp>
      <p:sp>
        <p:nvSpPr>
          <p:cNvPr id="2" name="TextBox 1"/>
          <p:cNvSpPr txBox="1"/>
          <p:nvPr/>
        </p:nvSpPr>
        <p:spPr>
          <a:xfrm>
            <a:off x="4735512" y="2255837"/>
            <a:ext cx="762000" cy="276974"/>
          </a:xfrm>
          <a:prstGeom prst="rect">
            <a:avLst/>
          </a:prstGeom>
          <a:solidFill>
            <a:schemeClr val="tx1"/>
          </a:solidFill>
        </p:spPr>
        <p:txBody>
          <a:bodyPr wrap="square" rtlCol="0">
            <a:spAutoFit/>
          </a:bodyPr>
          <a:lstStyle/>
          <a:p>
            <a:endParaRPr lang="en-US" dirty="0"/>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8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In Summary</a:t>
            </a:r>
          </a:p>
        </p:txBody>
      </p:sp>
      <p:sp>
        <p:nvSpPr>
          <p:cNvPr id="49154" name="Rectangle 2"/>
          <p:cNvSpPr>
            <a:spLocks noGrp="1" noChangeArrowheads="1"/>
          </p:cNvSpPr>
          <p:nvPr>
            <p:ph type="body" idx="1"/>
          </p:nvPr>
        </p:nvSpPr>
        <p:spPr>
          <a:xfrm>
            <a:off x="720725" y="1979613"/>
            <a:ext cx="8855075" cy="4629150"/>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A focused complete history is crucial first step for patient evaluation</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Don't forget the connection of ophthalmic disease and systemic disease!</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Review of systems helps to address your differential diagnosis and makes sure you don't miss anything</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A focused physical exam confirms the patient's history.</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References</a:t>
            </a:r>
          </a:p>
        </p:txBody>
      </p:sp>
      <p:sp>
        <p:nvSpPr>
          <p:cNvPr id="50178" name="Rectangle 2"/>
          <p:cNvSpPr>
            <a:spLocks noGrp="1" noChangeArrowheads="1"/>
          </p:cNvSpPr>
          <p:nvPr>
            <p:ph type="body" idx="1"/>
          </p:nvPr>
        </p:nvSpPr>
        <p:spPr>
          <a:xfrm>
            <a:off x="720725" y="1341437"/>
            <a:ext cx="8855075" cy="5537200"/>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Burch HB; Life-threatening thyrotoxicosis. Thyroid Storm. </a:t>
            </a:r>
            <a:r>
              <a:rPr lang="en-US" dirty="0" err="1"/>
              <a:t>Endocrinol</a:t>
            </a:r>
            <a:r>
              <a:rPr lang="en-US" dirty="0"/>
              <a:t> </a:t>
            </a:r>
            <a:r>
              <a:rPr lang="en-US" dirty="0" err="1"/>
              <a:t>Metab</a:t>
            </a:r>
            <a:r>
              <a:rPr lang="en-US" dirty="0"/>
              <a:t> </a:t>
            </a:r>
            <a:r>
              <a:rPr lang="en-US" dirty="0" err="1"/>
              <a:t>Clin</a:t>
            </a:r>
            <a:r>
              <a:rPr lang="en-US" dirty="0"/>
              <a:t> North Am 1993;22(2):263-77</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smtClean="0"/>
              <a:t>Smith </a:t>
            </a:r>
            <a:r>
              <a:rPr lang="en-US" dirty="0"/>
              <a:t>R; Thoughts for new medical students at a new medical school. BMJ. 2003 Dec 20;327(7429):1430-3.</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err="1"/>
              <a:t>www.sarawakeyecare.com</a:t>
            </a:r>
            <a:r>
              <a:rPr lang="en-US" dirty="0"/>
              <a:t>/</a:t>
            </a:r>
            <a:r>
              <a:rPr lang="en-US" dirty="0" err="1" smtClean="0"/>
              <a:t>Atlasofophthalmology</a:t>
            </a:r>
            <a:endParaRPr lang="en-US" dirty="0" smtClean="0"/>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smtClean="0"/>
              <a:t>http://150years.mayoclinic.org/history/quotations/the-doctors-</a:t>
            </a:r>
            <a:r>
              <a:rPr lang="en-US" dirty="0" err="1" smtClean="0"/>
              <a:t>mayo.php</a:t>
            </a:r>
            <a:endParaRPr lang="en-US" dirty="0"/>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639763"/>
            <a:ext cx="8048625" cy="612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alpha val="50000"/>
                  </a:srgbClr>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02" name="Text Box 2"/>
          <p:cNvSpPr txBox="1">
            <a:spLocks noChangeArrowheads="1"/>
          </p:cNvSpPr>
          <p:nvPr/>
        </p:nvSpPr>
        <p:spPr bwMode="auto">
          <a:xfrm>
            <a:off x="503238" y="769938"/>
            <a:ext cx="9070975" cy="581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8224"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SimSun" charset="0"/>
                <a:cs typeface="SimSun" charset="0"/>
              </a:defRPr>
            </a:lvl9pPr>
          </a:lstStyle>
          <a:p>
            <a:pPr algn="ctr"/>
            <a:r>
              <a:rPr lang="en-US" sz="3200">
                <a:solidFill>
                  <a:srgbClr val="280099"/>
                </a:solidFill>
                <a:cs typeface="Arial Unicode MS" charset="0"/>
              </a:rPr>
              <a:t>Questions?</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History</a:t>
            </a:r>
          </a:p>
        </p:txBody>
      </p:sp>
      <p:sp>
        <p:nvSpPr>
          <p:cNvPr id="8194" name="Rectangle 2"/>
          <p:cNvSpPr>
            <a:spLocks noGrp="1" noChangeArrowheads="1"/>
          </p:cNvSpPr>
          <p:nvPr>
            <p:ph type="body" idx="1"/>
          </p:nvPr>
        </p:nvSpPr>
        <p:spPr>
          <a:xfrm>
            <a:off x="752475" y="1325563"/>
            <a:ext cx="4321175" cy="5349875"/>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Chief Complaint</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History of Present Illness (HPI) </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Ocular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Medical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medications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Current allergies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Family/social history</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sz="3200"/>
              <a:t>Review of systems</a:t>
            </a:r>
          </a:p>
        </p:txBody>
      </p:sp>
      <p:sp>
        <p:nvSpPr>
          <p:cNvPr id="8195" name="Rectangle 3"/>
          <p:cNvSpPr>
            <a:spLocks noGrp="1" noChangeArrowheads="1"/>
          </p:cNvSpPr>
          <p:nvPr>
            <p:ph type="body" idx="2"/>
          </p:nvPr>
        </p:nvSpPr>
        <p:spPr>
          <a:xfrm>
            <a:off x="5257800" y="1979613"/>
            <a:ext cx="4321175" cy="4260850"/>
          </a:xfrm>
          <a:ln/>
        </p:spPr>
        <p:txBody>
          <a:bodyPr/>
          <a:lstStyle/>
          <a:p>
            <a:pPr marL="431800" indent="-323850">
              <a:buClr>
                <a:srgbClr val="FF6633"/>
              </a:buClr>
              <a:buSzPct val="45000"/>
              <a:buFont typeface="Wingdings" charset="0"/>
              <a:buNone/>
              <a:tabLst>
                <a:tab pos="723900" algn="l"/>
                <a:tab pos="1447800" algn="l"/>
                <a:tab pos="2171700" algn="l"/>
                <a:tab pos="2895600" algn="l"/>
                <a:tab pos="3619500" algn="l"/>
              </a:tabLst>
            </a:pPr>
            <a:r>
              <a:rPr lang="en-US" sz="3200"/>
              <a:t>- eye irritation x2 wks</a:t>
            </a:r>
          </a:p>
          <a:p>
            <a:pPr marL="431800" indent="-323850">
              <a:buClr>
                <a:srgbClr val="FF6633"/>
              </a:buClr>
              <a:buSzPct val="45000"/>
              <a:buFont typeface="Wingdings" charset="0"/>
              <a:buNone/>
              <a:tabLst>
                <a:tab pos="723900" algn="l"/>
                <a:tab pos="1447800" algn="l"/>
                <a:tab pos="2171700" algn="l"/>
                <a:tab pos="2895600" algn="l"/>
                <a:tab pos="3619500" algn="l"/>
              </a:tabLst>
            </a:pPr>
            <a:r>
              <a:rPr lang="en-US" sz="3200"/>
              <a:t>- negative</a:t>
            </a:r>
          </a:p>
          <a:p>
            <a:pPr marL="431800" indent="-323850">
              <a:buClr>
                <a:srgbClr val="FF6633"/>
              </a:buClr>
              <a:buSzPct val="45000"/>
              <a:buFont typeface="Wingdings" charset="0"/>
              <a:buNone/>
              <a:tabLst>
                <a:tab pos="723900" algn="l"/>
                <a:tab pos="1447800" algn="l"/>
                <a:tab pos="2171700" algn="l"/>
                <a:tab pos="2895600" algn="l"/>
                <a:tab pos="3619500" algn="l"/>
              </a:tabLst>
            </a:pPr>
            <a:r>
              <a:rPr lang="en-US" sz="3200"/>
              <a:t>- negative</a:t>
            </a:r>
          </a:p>
          <a:p>
            <a:pPr marL="431800" indent="-323850">
              <a:buClr>
                <a:srgbClr val="FF6633"/>
              </a:buClr>
              <a:buSzPct val="45000"/>
              <a:buFont typeface="Wingdings" charset="0"/>
              <a:buNone/>
              <a:tabLst>
                <a:tab pos="723900" algn="l"/>
                <a:tab pos="1447800" algn="l"/>
                <a:tab pos="2171700" algn="l"/>
                <a:tab pos="2895600" algn="l"/>
                <a:tab pos="3619500" algn="l"/>
              </a:tabLst>
            </a:pPr>
            <a:r>
              <a:rPr lang="en-US" sz="3200"/>
              <a:t>- none</a:t>
            </a:r>
          </a:p>
          <a:p>
            <a:pPr marL="431800" indent="-323850">
              <a:buClr>
                <a:srgbClr val="FF6633"/>
              </a:buClr>
              <a:buSzPct val="45000"/>
              <a:buFont typeface="Wingdings" charset="0"/>
              <a:buNone/>
              <a:tabLst>
                <a:tab pos="723900" algn="l"/>
                <a:tab pos="1447800" algn="l"/>
                <a:tab pos="2171700" algn="l"/>
                <a:tab pos="2895600" algn="l"/>
                <a:tab pos="3619500" algn="l"/>
              </a:tabLst>
            </a:pPr>
            <a:r>
              <a:rPr lang="en-US" sz="3200"/>
              <a:t>- none</a:t>
            </a:r>
          </a:p>
          <a:p>
            <a:pPr marL="431800" indent="-323850">
              <a:buClr>
                <a:srgbClr val="FF6633"/>
              </a:buClr>
              <a:buSzPct val="45000"/>
              <a:buFont typeface="Wingdings" charset="0"/>
              <a:buNone/>
              <a:tabLst>
                <a:tab pos="723900" algn="l"/>
                <a:tab pos="1447800" algn="l"/>
                <a:tab pos="2171700" algn="l"/>
                <a:tab pos="2895600" algn="l"/>
                <a:tab pos="3619500" algn="l"/>
              </a:tabLst>
            </a:pPr>
            <a:r>
              <a:rPr lang="en-US" sz="3200"/>
              <a:t>- none</a:t>
            </a:r>
          </a:p>
          <a:p>
            <a:pPr marL="431800" indent="-323850">
              <a:buClr>
                <a:srgbClr val="FF6633"/>
              </a:buClr>
              <a:buSzPct val="45000"/>
              <a:buFont typeface="Wingdings" charset="0"/>
              <a:buNone/>
              <a:tabLst>
                <a:tab pos="723900" algn="l"/>
                <a:tab pos="1447800" algn="l"/>
                <a:tab pos="2171700" algn="l"/>
                <a:tab pos="2895600" algn="l"/>
                <a:tab pos="3619500" algn="l"/>
              </a:tabLst>
            </a:pPr>
            <a:endParaRPr lang="en-US" sz="3200"/>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195">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195">
                                            <p:txEl>
                                              <p:pRg st="1" end="1"/>
                                            </p:txEl>
                                          </p:spTgt>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8195">
                                            <p:txEl>
                                              <p:pRg st="2" end="2"/>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8195">
                                            <p:txEl>
                                              <p:pRg st="3" end="3"/>
                                            </p:txEl>
                                          </p:spTgt>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8195">
                                            <p:txEl>
                                              <p:pRg st="4" end="4"/>
                                            </p:txEl>
                                          </p:spTgt>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2" y="1417637"/>
            <a:ext cx="3932237" cy="4872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6" descr="Thyro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745" y="1417637"/>
            <a:ext cx="3635767" cy="4867721"/>
          </a:xfrm>
          <a:prstGeom prst="rect">
            <a:avLst/>
          </a:prstGeom>
        </p:spPr>
      </p:pic>
      <p:sp>
        <p:nvSpPr>
          <p:cNvPr id="8" name="TextBox 7"/>
          <p:cNvSpPr txBox="1"/>
          <p:nvPr/>
        </p:nvSpPr>
        <p:spPr>
          <a:xfrm>
            <a:off x="3821112" y="1417637"/>
            <a:ext cx="2698175" cy="3187949"/>
          </a:xfrm>
          <a:prstGeom prst="rect">
            <a:avLst/>
          </a:prstGeom>
          <a:solidFill>
            <a:schemeClr val="accent2">
              <a:lumMod val="40000"/>
              <a:lumOff val="60000"/>
              <a:alpha val="65000"/>
            </a:schemeClr>
          </a:solidFill>
        </p:spPr>
        <p:txBody>
          <a:bodyPr wrap="none" rtlCol="0">
            <a:spAutoFit/>
          </a:bodyPr>
          <a:lstStyle/>
          <a:p>
            <a:pPr marL="285750" indent="-285750">
              <a:buFont typeface="Arial"/>
              <a:buChar char="•"/>
            </a:pPr>
            <a:r>
              <a:rPr lang="en-US" sz="2400" dirty="0"/>
              <a:t>Blurred vision</a:t>
            </a:r>
          </a:p>
          <a:p>
            <a:pPr marL="285750" indent="-285750">
              <a:buFont typeface="Arial"/>
              <a:buChar char="•"/>
            </a:pPr>
            <a:r>
              <a:rPr lang="en-US" sz="2400" dirty="0"/>
              <a:t>Light sensitivity</a:t>
            </a:r>
          </a:p>
          <a:p>
            <a:pPr marL="285750" indent="-285750">
              <a:buFont typeface="Arial"/>
              <a:buChar char="•"/>
            </a:pPr>
            <a:r>
              <a:rPr lang="en-US" sz="2400" dirty="0"/>
              <a:t>Mild eye pain</a:t>
            </a:r>
          </a:p>
          <a:p>
            <a:pPr marL="285750" indent="-285750">
              <a:buFont typeface="Arial"/>
              <a:buChar char="•"/>
            </a:pPr>
            <a:endParaRPr lang="en-US" sz="2400" dirty="0"/>
          </a:p>
          <a:p>
            <a:pPr marL="285750" indent="-285750">
              <a:buFont typeface="Arial"/>
              <a:buChar char="•"/>
            </a:pPr>
            <a:r>
              <a:rPr lang="fr-FR" sz="2400" dirty="0"/>
              <a:t>Palpitations</a:t>
            </a:r>
          </a:p>
          <a:p>
            <a:pPr marL="285750" indent="-285750">
              <a:buFont typeface="Arial"/>
              <a:buChar char="•"/>
            </a:pPr>
            <a:r>
              <a:rPr lang="en-US" sz="2400" dirty="0"/>
              <a:t>Diarrhea</a:t>
            </a:r>
          </a:p>
          <a:p>
            <a:pPr marL="285750" indent="-285750">
              <a:buFont typeface="Arial"/>
              <a:buChar char="•"/>
            </a:pPr>
            <a:r>
              <a:rPr lang="hr-HR" sz="2400" dirty="0"/>
              <a:t>Moist palms</a:t>
            </a:r>
          </a:p>
          <a:p>
            <a:pPr marL="285750" indent="-285750">
              <a:buFont typeface="Arial"/>
              <a:buChar char="•"/>
            </a:pPr>
            <a:r>
              <a:rPr lang="en-US" sz="2400" dirty="0"/>
              <a:t>Hand trembles</a:t>
            </a:r>
          </a:p>
          <a:p>
            <a:pPr marL="285750" indent="-285750">
              <a:buFont typeface="Arial"/>
              <a:buChar char="•"/>
            </a:pPr>
            <a:r>
              <a:rPr lang="en-US" sz="2400" dirty="0"/>
              <a:t>Swelling of </a:t>
            </a:r>
            <a:r>
              <a:rPr lang="en-US" sz="2400" dirty="0" smtClean="0"/>
              <a:t>neck</a:t>
            </a:r>
            <a:endParaRPr lang="en-US" sz="2400" dirty="0"/>
          </a:p>
        </p:txBody>
      </p:sp>
    </p:spTree>
    <p:extLst>
      <p:ext uri="{BB962C8B-B14F-4D97-AF65-F5344CB8AC3E}">
        <p14:creationId xmlns:p14="http://schemas.microsoft.com/office/powerpoint/2010/main" val="3399073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Physical Exam</a:t>
            </a:r>
          </a:p>
        </p:txBody>
      </p:sp>
      <p:sp>
        <p:nvSpPr>
          <p:cNvPr id="10242" name="Rectangle 2"/>
          <p:cNvSpPr>
            <a:spLocks noGrp="1" noChangeArrowheads="1"/>
          </p:cNvSpPr>
          <p:nvPr>
            <p:ph type="body" idx="1"/>
          </p:nvPr>
        </p:nvSpPr>
        <p:spPr>
          <a:xfrm>
            <a:off x="720725" y="1728788"/>
            <a:ext cx="4321175" cy="5260975"/>
          </a:xfrm>
          <a:ln/>
        </p:spPr>
        <p:txBody>
          <a:bodyPr tIns="24695"/>
          <a:lstStyle/>
          <a:p>
            <a:pPr marL="431800" indent="-323850">
              <a:buClr>
                <a:srgbClr val="FF6633"/>
              </a:buClr>
              <a:buSzPct val="45000"/>
              <a:buFont typeface="Wingdings" charset="0"/>
              <a:buChar char=""/>
              <a:tabLst>
                <a:tab pos="723900" algn="l"/>
                <a:tab pos="1447800" algn="l"/>
                <a:tab pos="2171700" algn="l"/>
                <a:tab pos="2895600" algn="l"/>
                <a:tab pos="3619500" algn="l"/>
              </a:tabLst>
            </a:pPr>
            <a:r>
              <a:rPr lang="en-US"/>
              <a:t>VA 6/6 OU</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a:t>Pupils normal</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a:t>Orthoptic, EOM full</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a:t>Lid retraction, lid lag, trace lagophthalmos, mild proptosis</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a:t>Minimal SPK inferior cornea, mild caruncular swelling, no conjunctival injection</a:t>
            </a:r>
          </a:p>
          <a:p>
            <a:pPr marL="431800" indent="-323850">
              <a:buClr>
                <a:srgbClr val="FF6633"/>
              </a:buClr>
              <a:buSzPct val="45000"/>
              <a:buFont typeface="Wingdings" charset="0"/>
              <a:buChar char=""/>
              <a:tabLst>
                <a:tab pos="723900" algn="l"/>
                <a:tab pos="1447800" algn="l"/>
                <a:tab pos="2171700" algn="l"/>
                <a:tab pos="2895600" algn="l"/>
                <a:tab pos="3619500" algn="l"/>
              </a:tabLst>
            </a:pPr>
            <a:r>
              <a:rPr lang="en-US"/>
              <a:t>Posterior exam normal</a:t>
            </a:r>
          </a:p>
        </p:txBody>
      </p:sp>
      <p:sp>
        <p:nvSpPr>
          <p:cNvPr id="10243" name="Rectangle 3"/>
          <p:cNvSpPr>
            <a:spLocks noGrp="1" noChangeArrowheads="1"/>
          </p:cNvSpPr>
          <p:nvPr>
            <p:ph type="body" idx="2"/>
          </p:nvPr>
        </p:nvSpPr>
        <p:spPr>
          <a:xfrm>
            <a:off x="5257800" y="1728788"/>
            <a:ext cx="4321175" cy="4827587"/>
          </a:xfrm>
          <a:ln/>
        </p:spPr>
        <p:txBody>
          <a:bodyPr tIns="24695"/>
          <a:lstStyle/>
          <a:p>
            <a:pPr marL="431800" indent="-323850">
              <a:buClr>
                <a:srgbClr val="FF6633"/>
              </a:buClr>
              <a:buSzPct val="45000"/>
              <a:buFont typeface="Wingdings" charset="0"/>
              <a:buNone/>
              <a:tabLst>
                <a:tab pos="723900" algn="l"/>
                <a:tab pos="1447800" algn="l"/>
                <a:tab pos="2171700" algn="l"/>
                <a:tab pos="2895600" algn="l"/>
                <a:tab pos="3619500" algn="l"/>
              </a:tabLst>
            </a:pPr>
            <a:r>
              <a:rPr lang="en-US"/>
              <a:t>HR 177</a:t>
            </a:r>
          </a:p>
          <a:p>
            <a:pPr marL="431800" indent="-323850">
              <a:buClr>
                <a:srgbClr val="FF6633"/>
              </a:buClr>
              <a:buSzPct val="45000"/>
              <a:buFont typeface="Wingdings" charset="0"/>
              <a:buNone/>
              <a:tabLst>
                <a:tab pos="723900" algn="l"/>
                <a:tab pos="1447800" algn="l"/>
                <a:tab pos="2171700" algn="l"/>
                <a:tab pos="2895600" algn="l"/>
                <a:tab pos="3619500" algn="l"/>
              </a:tabLst>
            </a:pPr>
            <a:r>
              <a:rPr lang="en-US"/>
              <a:t>BP 110/64</a:t>
            </a:r>
          </a:p>
          <a:p>
            <a:pPr marL="431800" indent="-323850">
              <a:buClr>
                <a:srgbClr val="FF6633"/>
              </a:buClr>
              <a:buSzPct val="45000"/>
              <a:buFont typeface="Wingdings" charset="0"/>
              <a:buNone/>
              <a:tabLst>
                <a:tab pos="723900" algn="l"/>
                <a:tab pos="1447800" algn="l"/>
                <a:tab pos="2171700" algn="l"/>
                <a:tab pos="2895600" algn="l"/>
                <a:tab pos="3619500" algn="l"/>
              </a:tabLst>
            </a:pPr>
            <a:r>
              <a:rPr lang="en-US"/>
              <a:t>No acute distress</a:t>
            </a:r>
          </a:p>
          <a:p>
            <a:pPr marL="431800" indent="-323850">
              <a:buClr>
                <a:srgbClr val="FF6633"/>
              </a:buClr>
              <a:buSzPct val="45000"/>
              <a:buFont typeface="Wingdings" charset="0"/>
              <a:buNone/>
              <a:tabLst>
                <a:tab pos="723900" algn="l"/>
                <a:tab pos="1447800" algn="l"/>
                <a:tab pos="2171700" algn="l"/>
                <a:tab pos="2895600" algn="l"/>
                <a:tab pos="3619500" algn="l"/>
              </a:tabLst>
            </a:pPr>
            <a:r>
              <a:rPr lang="en-US"/>
              <a:t>Warm moist hands, extremities swollen</a:t>
            </a:r>
          </a:p>
          <a:p>
            <a:pPr marL="431800" indent="-323850">
              <a:buClr>
                <a:srgbClr val="FF6633"/>
              </a:buClr>
              <a:buSzPct val="45000"/>
              <a:buFont typeface="Wingdings" charset="0"/>
              <a:buNone/>
              <a:tabLst>
                <a:tab pos="723900" algn="l"/>
                <a:tab pos="1447800" algn="l"/>
                <a:tab pos="2171700" algn="l"/>
                <a:tab pos="2895600" algn="l"/>
                <a:tab pos="3619500" algn="l"/>
              </a:tabLst>
            </a:pPr>
            <a:r>
              <a:rPr lang="en-US"/>
              <a:t>Palpable thyroid</a:t>
            </a:r>
          </a:p>
          <a:p>
            <a:pPr marL="431800" indent="-323850">
              <a:buClr>
                <a:srgbClr val="FF6633"/>
              </a:buClr>
              <a:buSzPct val="45000"/>
              <a:buFont typeface="Wingdings" charset="0"/>
              <a:buNone/>
              <a:tabLst>
                <a:tab pos="723900" algn="l"/>
                <a:tab pos="1447800" algn="l"/>
                <a:tab pos="2171700" algn="l"/>
                <a:tab pos="2895600" algn="l"/>
                <a:tab pos="3619500" algn="l"/>
              </a:tabLst>
            </a:pPr>
            <a:r>
              <a:rPr lang="en-US"/>
              <a:t>Slight tremor</a:t>
            </a:r>
          </a:p>
          <a:p>
            <a:pPr marL="431800" indent="-323850">
              <a:buClr>
                <a:srgbClr val="FF6633"/>
              </a:buClr>
              <a:buSzPct val="45000"/>
              <a:buFont typeface="Wingdings" charset="0"/>
              <a:buNone/>
              <a:tabLst>
                <a:tab pos="723900" algn="l"/>
                <a:tab pos="1447800" algn="l"/>
                <a:tab pos="2171700" algn="l"/>
                <a:tab pos="2895600" algn="l"/>
                <a:tab pos="3619500" algn="l"/>
              </a:tabLst>
            </a:pPr>
            <a:endParaRPr lang="en-US"/>
          </a:p>
          <a:p>
            <a:pPr marL="431800" indent="-323850">
              <a:buClr>
                <a:srgbClr val="FF6633"/>
              </a:buClr>
              <a:buSzPct val="45000"/>
              <a:buFont typeface="Wingdings" charset="0"/>
              <a:buNone/>
              <a:tabLst>
                <a:tab pos="723900" algn="l"/>
                <a:tab pos="1447800" algn="l"/>
                <a:tab pos="2171700" algn="l"/>
                <a:tab pos="2895600" algn="l"/>
                <a:tab pos="3619500" algn="l"/>
              </a:tabLst>
            </a:pPr>
            <a:r>
              <a:rPr lang="en-US"/>
              <a:t>Temperature</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0243">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0243">
                                            <p:txEl>
                                              <p:pRg st="1" end="1"/>
                                            </p:txEl>
                                          </p:spTgt>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10243">
                                            <p:txEl>
                                              <p:pRg st="2" end="2"/>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0243">
                                            <p:txEl>
                                              <p:pRg st="3" end="3"/>
                                            </p:txEl>
                                          </p:spTgt>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0243">
                                            <p:txEl>
                                              <p:pRg st="4" end="4"/>
                                            </p:txEl>
                                          </p:spTgt>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10243">
                                            <p:txEl>
                                              <p:pRg st="5" end="5"/>
                                            </p:txEl>
                                          </p:spTgt>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Ancillary Testing/Diagnosis</a:t>
            </a:r>
          </a:p>
        </p:txBody>
      </p:sp>
      <p:sp>
        <p:nvSpPr>
          <p:cNvPr id="11266" name="Rectangle 2"/>
          <p:cNvSpPr>
            <a:spLocks noGrp="1" noChangeArrowheads="1"/>
          </p:cNvSpPr>
          <p:nvPr>
            <p:ph type="body" idx="1"/>
          </p:nvPr>
        </p:nvSpPr>
        <p:spPr>
          <a:xfrm>
            <a:off x="720725" y="1979613"/>
            <a:ext cx="8855075" cy="5095875"/>
          </a:xfrm>
          <a:ln/>
        </p:spPr>
        <p:txBody>
          <a:bodyPr/>
          <a:lstStyle/>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EKG</a:t>
            </a:r>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TSH, Free T4/T3</a:t>
            </a:r>
          </a:p>
          <a:p>
            <a:pPr marL="431800" indent="-323850">
              <a:buClr>
                <a:srgbClr val="FF6633"/>
              </a:buClr>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dirty="0"/>
          </a:p>
          <a:p>
            <a:pPr marL="431800" indent="-323850">
              <a:buClr>
                <a:srgbClr val="FF6633"/>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Graves Disease &gt;&gt; Thyroid Storm</a:t>
            </a:r>
          </a:p>
          <a:p>
            <a:pPr marL="1727200" lvl="1" indent="-609600">
              <a:buSzPct val="75000"/>
              <a:buFont typeface="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Beta blockers, acetaminophen, hydrocortisone</a:t>
            </a:r>
          </a:p>
          <a:p>
            <a:pPr marL="1727200" lvl="1" indent="-609600">
              <a:buSzPct val="75000"/>
              <a:buFont typeface="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PTU, </a:t>
            </a:r>
            <a:r>
              <a:rPr lang="en-US" dirty="0" err="1"/>
              <a:t>methimazole</a:t>
            </a:r>
            <a:endParaRPr lang="en-US" dirty="0"/>
          </a:p>
          <a:p>
            <a:pPr marL="1727200" lvl="1" indent="-609600">
              <a:buSzPct val="75000"/>
              <a:buFont typeface="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Thyroid surgery, </a:t>
            </a:r>
            <a:r>
              <a:rPr lang="en-US" dirty="0" smtClean="0"/>
              <a:t>radiation</a:t>
            </a:r>
            <a:endParaRPr lang="en-US" dirty="0"/>
          </a:p>
          <a:p>
            <a:pPr marL="1727200" lvl="1" indent="-609600">
              <a:buSzPct val="75000"/>
              <a:buFont typeface="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a:t>Lubrication with artificial tears </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266">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1266">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11266">
                                            <p:txEl>
                                              <p:pRg st="3" end="3"/>
                                            </p:txEl>
                                          </p:spTgt>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1266">
                                            <p:txEl>
                                              <p:pRg st="4" end="4"/>
                                            </p:txEl>
                                          </p:spTgt>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11266">
                                            <p:txEl>
                                              <p:pRg st="5" end="5"/>
                                            </p:txEl>
                                          </p:spTgt>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11266">
                                            <p:txEl>
                                              <p:pRg st="6" end="6"/>
                                            </p:txEl>
                                          </p:spTgt>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112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503238" y="301625"/>
            <a:ext cx="9070975" cy="1262063"/>
          </a:xfrm>
          <a:ln/>
        </p:spPr>
        <p:txBody>
          <a:bodyPr tIns="36162"/>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t>6 year old boy with ptosis x 2 months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979613"/>
            <a:ext cx="3092450" cy="414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CSC template</Template>
  <TotalTime>3636</TotalTime>
  <Words>1491</Words>
  <Application>Microsoft Macintosh PowerPoint</Application>
  <PresentationFormat>Custom</PresentationFormat>
  <Paragraphs>381</Paragraphs>
  <Slides>48</Slides>
  <Notes>45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Times New Roman</vt:lpstr>
      <vt:lpstr>Arial</vt:lpstr>
      <vt:lpstr>SimSun</vt:lpstr>
      <vt:lpstr>Arial Unicode MS</vt:lpstr>
      <vt:lpstr>Wingdings</vt:lpstr>
      <vt:lpstr>Symbol</vt:lpstr>
      <vt:lpstr>Office Theme</vt:lpstr>
      <vt:lpstr>Office Theme</vt:lpstr>
      <vt:lpstr>History and Physical Exam In Ophthalmic Disease</vt:lpstr>
      <vt:lpstr>The art of history taking</vt:lpstr>
      <vt:lpstr>PowerPoint Presentation</vt:lpstr>
      <vt:lpstr>28 year old woman with eye irritation</vt:lpstr>
      <vt:lpstr>History</vt:lpstr>
      <vt:lpstr>PowerPoint Presentation</vt:lpstr>
      <vt:lpstr>Physical Exam</vt:lpstr>
      <vt:lpstr>Ancillary Testing/Diagnosis</vt:lpstr>
      <vt:lpstr>6 year old boy with ptosis x 2 months</vt:lpstr>
      <vt:lpstr>History</vt:lpstr>
      <vt:lpstr>History</vt:lpstr>
      <vt:lpstr>Ptosis in children</vt:lpstr>
      <vt:lpstr>Physical Exam</vt:lpstr>
      <vt:lpstr>History</vt:lpstr>
      <vt:lpstr>Myasthenia Gravis in Children Systemic Disease</vt:lpstr>
      <vt:lpstr>30 year old man with left eye pain</vt:lpstr>
      <vt:lpstr>Pain</vt:lpstr>
      <vt:lpstr>History</vt:lpstr>
      <vt:lpstr>History</vt:lpstr>
      <vt:lpstr>58 year old man with left eye pain</vt:lpstr>
      <vt:lpstr>History</vt:lpstr>
      <vt:lpstr>Other History?</vt:lpstr>
      <vt:lpstr>PowerPoint Presentation</vt:lpstr>
      <vt:lpstr>Physical exam</vt:lpstr>
      <vt:lpstr>Physical exam</vt:lpstr>
      <vt:lpstr>PowerPoint Presentation</vt:lpstr>
      <vt:lpstr>PowerPoint Presentation</vt:lpstr>
      <vt:lpstr>Diagnosis and Management</vt:lpstr>
      <vt:lpstr>29 year old man with blurred vision OD</vt:lpstr>
      <vt:lpstr>History</vt:lpstr>
      <vt:lpstr>29 year old man with blurred vision OD</vt:lpstr>
      <vt:lpstr>Physical exam</vt:lpstr>
      <vt:lpstr>Family History?</vt:lpstr>
      <vt:lpstr>Physical Exam</vt:lpstr>
      <vt:lpstr>Lisch nodules</vt:lpstr>
      <vt:lpstr>Prominent corneal nerves</vt:lpstr>
      <vt:lpstr>Funduscopic findings in NF1</vt:lpstr>
      <vt:lpstr>Ancillary Testing and  Differential Diagnosis</vt:lpstr>
      <vt:lpstr>61 year old man with left eye pain</vt:lpstr>
      <vt:lpstr>History</vt:lpstr>
      <vt:lpstr>History</vt:lpstr>
      <vt:lpstr>Physical Exam</vt:lpstr>
      <vt:lpstr>PowerPoint Presentation</vt:lpstr>
      <vt:lpstr>Differential Diagnosis 61 yo man with NPL vision x 1yr, partial ophthalmoplegia, proptosis x 3 yrs, with constitutional symptoms, lymphadenopathy and growing sub-cutaneous masses</vt:lpstr>
      <vt:lpstr>PowerPoint Presentation</vt:lpstr>
      <vt:lpstr>In Summary</vt:lpstr>
      <vt:lpstr>References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 template</dc:title>
  <dc:creator>Heidrun Gollogly</dc:creator>
  <cp:lastModifiedBy>CSC</cp:lastModifiedBy>
  <cp:revision>26</cp:revision>
  <cp:lastPrinted>1601-01-01T00:00:00Z</cp:lastPrinted>
  <dcterms:created xsi:type="dcterms:W3CDTF">2014-11-05T22:43:36Z</dcterms:created>
  <dcterms:modified xsi:type="dcterms:W3CDTF">2014-12-04T09:17:53Z</dcterms:modified>
</cp:coreProperties>
</file>